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4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20.jpg" ContentType="image/jp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38.jpg" ContentType="image/jpg"/>
  <Override PartName="/ppt/media/image39.jpg" ContentType="image/jpg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modernComment_698_34BFBB46.xml" ContentType="application/vnd.ms-powerpoint.comments+xml"/>
  <Override PartName="/ppt/notesSlides/notesSlide19.xml" ContentType="application/vnd.openxmlformats-officedocument.presentationml.notesSlide+xml"/>
  <Override PartName="/ppt/comments/modernComment_65E_A5013C48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6" r:id="rId2"/>
    <p:sldMasterId id="2147483701" r:id="rId3"/>
    <p:sldMasterId id="2147483712" r:id="rId4"/>
    <p:sldMasterId id="2147483742" r:id="rId5"/>
  </p:sldMasterIdLst>
  <p:notesMasterIdLst>
    <p:notesMasterId r:id="rId84"/>
  </p:notesMasterIdLst>
  <p:sldIdLst>
    <p:sldId id="1649" r:id="rId6"/>
    <p:sldId id="1705" r:id="rId7"/>
    <p:sldId id="1708" r:id="rId8"/>
    <p:sldId id="1710" r:id="rId9"/>
    <p:sldId id="1711" r:id="rId10"/>
    <p:sldId id="1712" r:id="rId11"/>
    <p:sldId id="1648" r:id="rId12"/>
    <p:sldId id="1719" r:id="rId13"/>
    <p:sldId id="1632" r:id="rId14"/>
    <p:sldId id="584" r:id="rId15"/>
    <p:sldId id="585" r:id="rId16"/>
    <p:sldId id="586" r:id="rId17"/>
    <p:sldId id="587" r:id="rId18"/>
    <p:sldId id="1629" r:id="rId19"/>
    <p:sldId id="588" r:id="rId20"/>
    <p:sldId id="591" r:id="rId21"/>
    <p:sldId id="592" r:id="rId22"/>
    <p:sldId id="1634" r:id="rId23"/>
    <p:sldId id="1704" r:id="rId24"/>
    <p:sldId id="1635" r:id="rId25"/>
    <p:sldId id="1637" r:id="rId26"/>
    <p:sldId id="1636" r:id="rId27"/>
    <p:sldId id="1664" r:id="rId28"/>
    <p:sldId id="1573" r:id="rId29"/>
    <p:sldId id="1574" r:id="rId30"/>
    <p:sldId id="1665" r:id="rId31"/>
    <p:sldId id="1638" r:id="rId32"/>
    <p:sldId id="1721" r:id="rId33"/>
    <p:sldId id="1720" r:id="rId34"/>
    <p:sldId id="1639" r:id="rId35"/>
    <p:sldId id="1666" r:id="rId36"/>
    <p:sldId id="1668" r:id="rId37"/>
    <p:sldId id="594" r:id="rId38"/>
    <p:sldId id="1579" r:id="rId39"/>
    <p:sldId id="1670" r:id="rId40"/>
    <p:sldId id="1671" r:id="rId41"/>
    <p:sldId id="1669" r:id="rId42"/>
    <p:sldId id="1566" r:id="rId43"/>
    <p:sldId id="1640" r:id="rId44"/>
    <p:sldId id="1641" r:id="rId45"/>
    <p:sldId id="1643" r:id="rId46"/>
    <p:sldId id="1673" r:id="rId47"/>
    <p:sldId id="1582" r:id="rId48"/>
    <p:sldId id="1585" r:id="rId49"/>
    <p:sldId id="1586" r:id="rId50"/>
    <p:sldId id="1587" r:id="rId51"/>
    <p:sldId id="1588" r:id="rId52"/>
    <p:sldId id="1674" r:id="rId53"/>
    <p:sldId id="1660" r:id="rId54"/>
    <p:sldId id="1717" r:id="rId55"/>
    <p:sldId id="1676" r:id="rId56"/>
    <p:sldId id="1677" r:id="rId57"/>
    <p:sldId id="1567" r:id="rId58"/>
    <p:sldId id="1679" r:id="rId59"/>
    <p:sldId id="1681" r:id="rId60"/>
    <p:sldId id="1680" r:id="rId61"/>
    <p:sldId id="1400" r:id="rId62"/>
    <p:sldId id="1682" r:id="rId63"/>
    <p:sldId id="1685" r:id="rId64"/>
    <p:sldId id="1684" r:id="rId65"/>
    <p:sldId id="1683" r:id="rId66"/>
    <p:sldId id="1686" r:id="rId67"/>
    <p:sldId id="1687" r:id="rId68"/>
    <p:sldId id="1570" r:id="rId69"/>
    <p:sldId id="1688" r:id="rId70"/>
    <p:sldId id="1689" r:id="rId71"/>
    <p:sldId id="1690" r:id="rId72"/>
    <p:sldId id="1691" r:id="rId73"/>
    <p:sldId id="1692" r:id="rId74"/>
    <p:sldId id="1630" r:id="rId75"/>
    <p:sldId id="1693" r:id="rId76"/>
    <p:sldId id="1718" r:id="rId77"/>
    <p:sldId id="1319" r:id="rId78"/>
    <p:sldId id="1696" r:id="rId79"/>
    <p:sldId id="1336" r:id="rId80"/>
    <p:sldId id="1337" r:id="rId81"/>
    <p:sldId id="1716" r:id="rId82"/>
    <p:sldId id="1595" r:id="rId8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85"/>
      <p:bold r:id="rId86"/>
      <p:italic r:id="rId87"/>
      <p:boldItalic r:id="rId88"/>
    </p:embeddedFont>
    <p:embeddedFont>
      <p:font typeface="Cambria Math" panose="02040503050406030204" pitchFamily="18" charset="0"/>
      <p:regular r:id="rId89"/>
    </p:embeddedFont>
    <p:embeddedFont>
      <p:font typeface="Consolas" panose="020B0609020204030204" pitchFamily="49" charset="0"/>
      <p:regular r:id="rId90"/>
      <p:bold r:id="rId91"/>
      <p:italic r:id="rId92"/>
      <p:boldItalic r:id="rId93"/>
    </p:embeddedFont>
    <p:embeddedFont>
      <p:font typeface="Corbel" panose="020B0503020204020204" pitchFamily="34" charset="0"/>
      <p:regular r:id="rId94"/>
      <p:bold r:id="rId95"/>
      <p:italic r:id="rId96"/>
      <p:boldItalic r:id="rId97"/>
    </p:embeddedFont>
    <p:embeddedFont>
      <p:font typeface="Merriweather Sans" pitchFamily="2" charset="77"/>
      <p:regular r:id="rId98"/>
      <p:bold r:id="rId99"/>
      <p:italic r:id="rId100"/>
      <p:boldItalic r:id="rId101"/>
    </p:embeddedFont>
    <p:embeddedFont>
      <p:font typeface="Roboto" panose="02000000000000000000" pitchFamily="2" charset="0"/>
      <p:regular r:id="rId102"/>
      <p:bold r:id="rId103"/>
      <p:italic r:id="rId104"/>
      <p:boldItalic r:id="rId105"/>
    </p:embeddedFont>
    <p:embeddedFont>
      <p:font typeface="Source Sans Pro" panose="020B0503030403020204" pitchFamily="34" charset="0"/>
      <p:regular r:id="rId106"/>
      <p:bold r:id="rId107"/>
      <p:italic r:id="rId108"/>
      <p:boldItalic r:id="rId109"/>
    </p:embeddedFont>
    <p:embeddedFont>
      <p:font typeface="Source Serif Pro" panose="02040603050405020204" pitchFamily="18" charset="0"/>
      <p:regular r:id="rId110"/>
      <p:bold r:id="rId111"/>
      <p:italic r:id="rId112"/>
      <p:boldItalic r:id="rId113"/>
    </p:embeddedFont>
    <p:embeddedFont>
      <p:font typeface="Tahoma" panose="020B0604030504040204" pitchFamily="34" charset="0"/>
      <p:regular r:id="rId114"/>
      <p:bold r:id="rId115"/>
    </p:embeddedFont>
    <p:embeddedFont>
      <p:font typeface="Trebuchet MS" panose="020B0703020202090204" pitchFamily="34" charset="0"/>
      <p:regular r:id="rId116"/>
      <p:bold r:id="rId117"/>
      <p:italic r:id="rId118"/>
    </p:embeddedFont>
    <p:embeddedFont>
      <p:font typeface="Verdana" panose="020B0604030504040204" pitchFamily="34" charset="0"/>
      <p:regular r:id="rId119"/>
      <p:bold r:id="rId120"/>
      <p:italic r:id="rId121"/>
      <p:boldItalic r:id="rId1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97BE05-7214-46BD-569F-A0959E827800}" name="Daniel Khashabi" initials="DK" userId="S::dkhasha1@jh.edu::62390808-c838-45e6-be59-d6fd0d208bc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9A00"/>
    <a:srgbClr val="DCECFF"/>
    <a:srgbClr val="FFE5DF"/>
    <a:srgbClr val="FACD9A"/>
    <a:srgbClr val="CDEC8B"/>
    <a:srgbClr val="B0FF63"/>
    <a:srgbClr val="FFF2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53"/>
    <p:restoredTop sz="94692"/>
  </p:normalViewPr>
  <p:slideViewPr>
    <p:cSldViewPr snapToGrid="0">
      <p:cViewPr varScale="1">
        <p:scale>
          <a:sx n="151" d="100"/>
          <a:sy n="151" d="100"/>
        </p:scale>
        <p:origin x="192" y="7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font" Target="fonts/font33.fntdata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notesMaster" Target="notesMasters/notesMaster1.xml"/><Relationship Id="rId89" Type="http://schemas.openxmlformats.org/officeDocument/2006/relationships/font" Target="fonts/font5.fntdata"/><Relationship Id="rId112" Type="http://schemas.openxmlformats.org/officeDocument/2006/relationships/font" Target="fonts/font28.fntdata"/><Relationship Id="rId16" Type="http://schemas.openxmlformats.org/officeDocument/2006/relationships/slide" Target="slides/slide11.xml"/><Relationship Id="rId107" Type="http://schemas.openxmlformats.org/officeDocument/2006/relationships/font" Target="fonts/font23.fntdata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font" Target="fonts/font18.fntdata"/><Relationship Id="rId12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90" Type="http://schemas.openxmlformats.org/officeDocument/2006/relationships/font" Target="fonts/font6.fntdata"/><Relationship Id="rId95" Type="http://schemas.openxmlformats.org/officeDocument/2006/relationships/font" Target="fonts/font11.fntdata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font" Target="fonts/font29.fntdata"/><Relationship Id="rId118" Type="http://schemas.openxmlformats.org/officeDocument/2006/relationships/font" Target="fonts/font34.fntdata"/><Relationship Id="rId80" Type="http://schemas.openxmlformats.org/officeDocument/2006/relationships/slide" Target="slides/slide75.xml"/><Relationship Id="rId85" Type="http://schemas.openxmlformats.org/officeDocument/2006/relationships/font" Target="fonts/font1.fntdata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font" Target="fonts/font19.fntdata"/><Relationship Id="rId108" Type="http://schemas.openxmlformats.org/officeDocument/2006/relationships/font" Target="fonts/font24.fntdata"/><Relationship Id="rId124" Type="http://schemas.openxmlformats.org/officeDocument/2006/relationships/viewProps" Target="viewProps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font" Target="fonts/font7.fntdata"/><Relationship Id="rId96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font" Target="fonts/font30.fntdata"/><Relationship Id="rId119" Type="http://schemas.openxmlformats.org/officeDocument/2006/relationships/font" Target="fonts/font35.fntdata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font" Target="fonts/font2.fntdata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font" Target="fonts/font25.fntdata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font" Target="fonts/font13.fntdata"/><Relationship Id="rId104" Type="http://schemas.openxmlformats.org/officeDocument/2006/relationships/font" Target="fonts/font20.fntdata"/><Relationship Id="rId120" Type="http://schemas.openxmlformats.org/officeDocument/2006/relationships/font" Target="fonts/font36.fntdata"/><Relationship Id="rId125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font" Target="fonts/font3.fntdata"/><Relationship Id="rId110" Type="http://schemas.openxmlformats.org/officeDocument/2006/relationships/font" Target="fonts/font26.fntdata"/><Relationship Id="rId115" Type="http://schemas.openxmlformats.org/officeDocument/2006/relationships/font" Target="fonts/font31.fntdata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font" Target="fonts/font16.fntdata"/><Relationship Id="rId105" Type="http://schemas.openxmlformats.org/officeDocument/2006/relationships/font" Target="fonts/font21.fntdata"/><Relationship Id="rId126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font" Target="fonts/font9.fntdata"/><Relationship Id="rId98" Type="http://schemas.openxmlformats.org/officeDocument/2006/relationships/font" Target="fonts/font14.fntdata"/><Relationship Id="rId121" Type="http://schemas.openxmlformats.org/officeDocument/2006/relationships/font" Target="fonts/font37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font" Target="fonts/font32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font" Target="fonts/font4.fntdata"/><Relationship Id="rId111" Type="http://schemas.openxmlformats.org/officeDocument/2006/relationships/font" Target="fonts/font27.fntdata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font" Target="fonts/font22.fntdata"/><Relationship Id="rId127" Type="http://schemas.microsoft.com/office/2018/10/relationships/authors" Target="author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font" Target="fonts/font10.fntdata"/><Relationship Id="rId99" Type="http://schemas.openxmlformats.org/officeDocument/2006/relationships/font" Target="fonts/font15.fntdata"/><Relationship Id="rId101" Type="http://schemas.openxmlformats.org/officeDocument/2006/relationships/font" Target="fonts/font17.fntdata"/><Relationship Id="rId122" Type="http://schemas.openxmlformats.org/officeDocument/2006/relationships/font" Target="fonts/font38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/Relationships>
</file>

<file path=ppt/comments/modernComment_65E_A5013C4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2CFEDED-34E0-2648-9209-8F0AC08884B2}" authorId="{AC97BE05-7214-46BD-569F-A0959E827800}" created="2023-11-13T01:53:07.681">
    <pc:sldMkLst xmlns:pc="http://schemas.microsoft.com/office/powerpoint/2013/main/command">
      <pc:docMk/>
      <pc:sldMk cId="2768321608" sldId="1630"/>
    </pc:sldMkLst>
    <p188:txBody>
      <a:bodyPr/>
      <a:lstStyle/>
      <a:p>
        <a:r>
          <a:rPr lang="en-US"/>
          <a:t>quote from Jelineck that everytime I fire a linguist … </a:t>
        </a:r>
      </a:p>
    </p188:txBody>
  </p188:cm>
</p188:cmLst>
</file>

<file path=ppt/comments/modernComment_698_34BFBB4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259E32C-1C88-5D4D-857E-1ADD59E851F0}" authorId="{AC97BE05-7214-46BD-569F-A0959E827800}" created="2023-11-13T01:54:26.278">
    <pc:sldMkLst xmlns:pc="http://schemas.microsoft.com/office/powerpoint/2013/main/command">
      <pc:docMk/>
      <pc:sldMk cId="884980550" sldId="1688"/>
    </pc:sldMkLst>
    <p188:txBody>
      <a:bodyPr/>
      <a:lstStyle/>
      <a:p>
        <a:r>
          <a:rPr lang="en-US"/>
          <a:t>Here we need to emphasize that these numbers are computd on OOD data. 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Corbel" panose="020B0503020204020204" pitchFamily="34" charset="0"/>
        <a:ea typeface="Corbel" panose="020B0503020204020204" pitchFamily="34" charset="0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915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is, in fact, fundamentally what autoregressive models do. Given a sequence, which here we are calling y_1, y_2, ... and so on, an autoregressive model tries to predict </a:t>
            </a:r>
            <a:r>
              <a:rPr lang="en-US" dirty="0" err="1"/>
              <a:t>y_t</a:t>
            </a:r>
            <a:r>
              <a:rPr lang="en-US" dirty="0"/>
              <a:t> from all of the sequence entries before </a:t>
            </a:r>
            <a:r>
              <a:rPr lang="en-US" dirty="0" err="1"/>
              <a:t>y_t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3762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is, in fact, fundamentally what autoregressive models do. Given a sequence, which here we are calling y_1, y_2, ... and so on, an autoregressive model tries to predict </a:t>
            </a:r>
            <a:r>
              <a:rPr lang="en-US" dirty="0" err="1"/>
              <a:t>y_t</a:t>
            </a:r>
            <a:r>
              <a:rPr lang="en-US" dirty="0"/>
              <a:t> from all of the sequence entries before </a:t>
            </a:r>
            <a:r>
              <a:rPr lang="en-US" dirty="0" err="1"/>
              <a:t>y_t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2664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is, in fact, fundamentally what autoregressive models do. Given a sequence, which here we are calling y_1, y_2, ... and so on, an autoregressive model tries to predict </a:t>
            </a:r>
            <a:r>
              <a:rPr lang="en-US" dirty="0" err="1"/>
              <a:t>y_t</a:t>
            </a:r>
            <a:r>
              <a:rPr lang="en-US" dirty="0"/>
              <a:t> from all of the sequence entries before </a:t>
            </a:r>
            <a:r>
              <a:rPr lang="en-US" dirty="0" err="1"/>
              <a:t>y_t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78942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is, in fact, fundamentally what autoregressive models do. Given a sequence, which here we are calling y_1, y_2, ... and so on, an autoregressive model tries to predict </a:t>
            </a:r>
            <a:r>
              <a:rPr lang="en-US" dirty="0" err="1"/>
              <a:t>y_t</a:t>
            </a:r>
            <a:r>
              <a:rPr lang="en-US" dirty="0"/>
              <a:t> from all of the sequence entries before </a:t>
            </a:r>
            <a:r>
              <a:rPr lang="en-US" dirty="0" err="1"/>
              <a:t>y_t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1203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is, in fact, fundamentally what autoregressive models do. Given a sequence, which here we are calling y_1, y_2, ... and so on, an autoregressive model tries to predict </a:t>
            </a:r>
            <a:r>
              <a:rPr lang="en-US" dirty="0" err="1"/>
              <a:t>y_t</a:t>
            </a:r>
            <a:r>
              <a:rPr lang="en-US" dirty="0"/>
              <a:t> from all of the sequence entries before </a:t>
            </a:r>
            <a:r>
              <a:rPr lang="en-US" dirty="0" err="1"/>
              <a:t>y_t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6307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is, in fact, fundamentally what autoregressive models do. Given a sequence, which here we are calling y_1, y_2, ... and so on, an autoregressive model tries to predict </a:t>
            </a:r>
            <a:r>
              <a:rPr lang="en-US" dirty="0" err="1"/>
              <a:t>y_t</a:t>
            </a:r>
            <a:r>
              <a:rPr lang="en-US" dirty="0"/>
              <a:t> from all of the sequence entries before </a:t>
            </a:r>
            <a:r>
              <a:rPr lang="en-US" dirty="0" err="1"/>
              <a:t>y_t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51727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stuck between a rock and a hard place. </a:t>
            </a:r>
          </a:p>
        </p:txBody>
      </p:sp>
    </p:spTree>
    <p:extLst>
      <p:ext uri="{BB962C8B-B14F-4D97-AF65-F5344CB8AC3E}">
        <p14:creationId xmlns:p14="http://schemas.microsoft.com/office/powerpoint/2010/main" val="21133012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2185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9286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3bf7412a2f_0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3bf7412a2f_0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0011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cat</a:t>
            </a:r>
          </a:p>
        </p:txBody>
      </p:sp>
    </p:spTree>
    <p:extLst>
      <p:ext uri="{BB962C8B-B14F-4D97-AF65-F5344CB8AC3E}">
        <p14:creationId xmlns:p14="http://schemas.microsoft.com/office/powerpoint/2010/main" val="2873225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sat</a:t>
            </a:r>
          </a:p>
        </p:txBody>
      </p:sp>
    </p:spTree>
    <p:extLst>
      <p:ext uri="{BB962C8B-B14F-4D97-AF65-F5344CB8AC3E}">
        <p14:creationId xmlns:p14="http://schemas.microsoft.com/office/powerpoint/2010/main" val="792008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</a:t>
            </a:r>
          </a:p>
        </p:txBody>
      </p:sp>
    </p:spTree>
    <p:extLst>
      <p:ext uri="{BB962C8B-B14F-4D97-AF65-F5344CB8AC3E}">
        <p14:creationId xmlns:p14="http://schemas.microsoft.com/office/powerpoint/2010/main" val="3470092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</a:t>
            </a:r>
          </a:p>
        </p:txBody>
      </p:sp>
    </p:spTree>
    <p:extLst>
      <p:ext uri="{BB962C8B-B14F-4D97-AF65-F5344CB8AC3E}">
        <p14:creationId xmlns:p14="http://schemas.microsoft.com/office/powerpoint/2010/main" val="1889662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…</a:t>
            </a:r>
          </a:p>
        </p:txBody>
      </p:sp>
    </p:spTree>
    <p:extLst>
      <p:ext uri="{BB962C8B-B14F-4D97-AF65-F5344CB8AC3E}">
        <p14:creationId xmlns:p14="http://schemas.microsoft.com/office/powerpoint/2010/main" val="3967581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you all were doing, roughly, was predicting a probability distribution over the next word in the sentence given the previous words. </a:t>
            </a:r>
          </a:p>
          <a:p>
            <a:r>
              <a:rPr lang="en-US" dirty="0"/>
              <a:t>By the end of the sentence, you probably were predicting that the word "mat" had a probability near 1 and every other word had relatively low probability</a:t>
            </a:r>
          </a:p>
        </p:txBody>
      </p:sp>
    </p:spTree>
    <p:extLst>
      <p:ext uri="{BB962C8B-B14F-4D97-AF65-F5344CB8AC3E}">
        <p14:creationId xmlns:p14="http://schemas.microsoft.com/office/powerpoint/2010/main" val="193485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is, in fact, fundamentally what autoregressive models do. Given a sequence, which here we are calling y_1, y_2, ... and so on, an autoregressive model tries to predict </a:t>
            </a:r>
            <a:r>
              <a:rPr lang="en-US" dirty="0" err="1"/>
              <a:t>y_t</a:t>
            </a:r>
            <a:r>
              <a:rPr lang="en-US" dirty="0"/>
              <a:t> from all of the sequence entries before </a:t>
            </a:r>
            <a:r>
              <a:rPr lang="en-US" dirty="0" err="1"/>
              <a:t>y_t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9951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is, in fact, fundamentally what autoregressive models do. Given a sequence, which here we are calling y_1, y_2, ... and so on, an autoregressive model tries to predict </a:t>
            </a:r>
            <a:r>
              <a:rPr lang="en-US" dirty="0" err="1"/>
              <a:t>y_t</a:t>
            </a:r>
            <a:r>
              <a:rPr lang="en-US" dirty="0"/>
              <a:t> from all of the sequence entries before </a:t>
            </a:r>
            <a:r>
              <a:rPr lang="en-US" dirty="0" err="1"/>
              <a:t>y_t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827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fld id="{0104F993-25E2-634E-BAAE-979470ED3484}" type="datetimeFigureOut">
              <a:rPr lang="en-CN" smtClean="0"/>
              <a:pPr/>
              <a:t>11/12/23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6C74AF8F-34DA-FD49-A130-D08203732350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51793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4987" y="4176500"/>
            <a:ext cx="2914028" cy="712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2268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98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2729002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71616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523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08DC6AAE-017C-4253-840E-AB4D795A3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234" y="304800"/>
            <a:ext cx="3607289" cy="89024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A6AD7-2136-4D32-B4FA-6F27E804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2960" y="1197160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32234" y="1545336"/>
            <a:ext cx="3607289" cy="292608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75B79D34-DFEF-4AC5-AC86-378A247C4C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477" y="0"/>
            <a:ext cx="3607289" cy="5143500"/>
          </a:xfrm>
          <a:custGeom>
            <a:avLst/>
            <a:gdLst>
              <a:gd name="connsiteX0" fmla="*/ 0 w 3657600"/>
              <a:gd name="connsiteY0" fmla="*/ 0 h 4343400"/>
              <a:gd name="connsiteX1" fmla="*/ 3657600 w 3657600"/>
              <a:gd name="connsiteY1" fmla="*/ 0 h 4343400"/>
              <a:gd name="connsiteX2" fmla="*/ 3657600 w 3657600"/>
              <a:gd name="connsiteY2" fmla="*/ 4343400 h 4343400"/>
              <a:gd name="connsiteX3" fmla="*/ 0 w 3657600"/>
              <a:gd name="connsiteY3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4343400">
                <a:moveTo>
                  <a:pt x="0" y="0"/>
                </a:moveTo>
                <a:lnTo>
                  <a:pt x="3657600" y="0"/>
                </a:lnTo>
                <a:lnTo>
                  <a:pt x="3657600" y="4343400"/>
                </a:lnTo>
                <a:lnTo>
                  <a:pt x="0" y="43434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55E0E6A-E25B-428F-BA8C-4A0886B089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71461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pic>
        <p:nvPicPr>
          <p:cNvPr id="9" name="WSE logo">
            <a:extLst>
              <a:ext uri="{FF2B5EF4-FFF2-40B4-BE49-F238E27FC236}">
                <a16:creationId xmlns:a16="http://schemas.microsoft.com/office/drawing/2014/main" id="{D3042606-CA6F-4BC4-80EF-92D44CA31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01F6A14B-EEAE-2542-8809-4C8C18188C9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17246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686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6724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8321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42DFC6F8-F82A-4114-AF17-42AD3A68F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7254" y="107119"/>
            <a:ext cx="42620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F9A7C-CFE6-4689-B094-29307EAE2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4840" y="96515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8DA302DD-2F66-408A-AD8F-F13AE0B7E7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7255" y="1343025"/>
            <a:ext cx="4329545" cy="29930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BCC896-FFF3-426B-9D11-0F2734667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55555"/>
            <a:ext cx="3849291" cy="3880471"/>
          </a:xfrm>
          <a:custGeom>
            <a:avLst/>
            <a:gdLst>
              <a:gd name="connsiteX0" fmla="*/ 0 w 3644900"/>
              <a:gd name="connsiteY0" fmla="*/ 0 h 5029200"/>
              <a:gd name="connsiteX1" fmla="*/ 3644900 w 3644900"/>
              <a:gd name="connsiteY1" fmla="*/ 0 h 5029200"/>
              <a:gd name="connsiteX2" fmla="*/ 3644900 w 3644900"/>
              <a:gd name="connsiteY2" fmla="*/ 5029200 h 5029200"/>
              <a:gd name="connsiteX3" fmla="*/ 0 w 3644900"/>
              <a:gd name="connsiteY3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4900" h="5029200">
                <a:moveTo>
                  <a:pt x="0" y="0"/>
                </a:moveTo>
                <a:lnTo>
                  <a:pt x="3644900" y="0"/>
                </a:lnTo>
                <a:lnTo>
                  <a:pt x="3644900" y="5029200"/>
                </a:lnTo>
                <a:lnTo>
                  <a:pt x="0" y="50292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9" name="Picture Citation">
            <a:extLst>
              <a:ext uri="{FF2B5EF4-FFF2-40B4-BE49-F238E27FC236}">
                <a16:creationId xmlns:a16="http://schemas.microsoft.com/office/drawing/2014/main" id="{5DDDCA7F-5C0D-4D05-AFA8-052A81B4CD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336026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5FF3179F-903F-4802-ACAB-83CB211F68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D62DDA77-9FC9-45C0-9D2C-19564EE2F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274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5673" y="325582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23560" y="151826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555673" y="1835727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7662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25721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4505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able or Image">
            <a:extLst>
              <a:ext uri="{FF2B5EF4-FFF2-40B4-BE49-F238E27FC236}">
                <a16:creationId xmlns:a16="http://schemas.microsoft.com/office/drawing/2014/main" id="{474FEC9E-6C14-410D-B6E1-07F8E9C778B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3123" y="1154923"/>
            <a:ext cx="8085416" cy="3423466"/>
          </a:xfrm>
          <a:prstGeom prst="rect">
            <a:avLst/>
          </a:prstGeom>
        </p:spPr>
        <p:txBody>
          <a:bodyPr/>
          <a:lstStyle>
            <a:lvl1pPr marL="230188" indent="-230188">
              <a:buClr>
                <a:schemeClr val="tx2"/>
              </a:buClr>
              <a:buFont typeface="Wingdings" panose="05000000000000000000" pitchFamily="2" charset="2"/>
              <a:buNone/>
              <a:defRPr sz="18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Table or image</a:t>
            </a:r>
          </a:p>
        </p:txBody>
      </p:sp>
      <p:sp>
        <p:nvSpPr>
          <p:cNvPr id="9" name="Citation">
            <a:extLst>
              <a:ext uri="{FF2B5EF4-FFF2-40B4-BE49-F238E27FC236}">
                <a16:creationId xmlns:a16="http://schemas.microsoft.com/office/drawing/2014/main" id="{CA0A6044-029B-48E2-80D3-50F966024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74520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089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659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9921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566" lvl="2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754" lvl="3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5943" lvl="4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132" lvl="5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320" lvl="6" indent="-292093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509" lvl="7" indent="-292093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697" lvl="8" indent="-292093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1522A75-C6E1-4A35-AEF4-3058F787B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90" y="-938619"/>
            <a:ext cx="8085415" cy="87618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Copyright The Johns Hopkins University 2023. All rights reserved.</a:t>
            </a:r>
          </a:p>
        </p:txBody>
      </p:sp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6855C648-89BA-05DB-FBE4-06DECEF5D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3" t="7786" r="6323" b="18463"/>
          <a:stretch/>
        </p:blipFill>
        <p:spPr bwMode="auto">
          <a:xfrm>
            <a:off x="0" y="0"/>
            <a:ext cx="9143999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University 2023,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57655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fld id="{0104F993-25E2-634E-BAAE-979470ED3484}" type="datetimeFigureOut">
              <a:rPr lang="en-CN" smtClean="0"/>
              <a:pPr/>
              <a:t>11/12/23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6C74AF8F-34DA-FD49-A130-D08203732350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363302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93811C-CED5-4A3A-A63F-55F501B73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1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672894F5-694C-4E89-9466-8B211199C5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9479" y="311887"/>
            <a:ext cx="3997039" cy="85953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CEFF7E-EC91-4D9F-B8FF-3732B7C43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37760" y="118064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64F033F1-BBC7-40C9-9D92-D1A77D35D2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9481" y="1341594"/>
            <a:ext cx="3997038" cy="3577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Bullets">
            <a:extLst>
              <a:ext uri="{FF2B5EF4-FFF2-40B4-BE49-F238E27FC236}">
                <a16:creationId xmlns:a16="http://schemas.microsoft.com/office/drawing/2014/main" id="{11930C6E-74F3-4A46-8459-CB7DF31D20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59480" y="1983499"/>
            <a:ext cx="3997038" cy="253846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</a:defRPr>
            </a:lvl2pPr>
            <a:lvl3pPr marL="914400" indent="-228600">
              <a:buClr>
                <a:schemeClr val="bg2"/>
              </a:buCl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125F2012-5AA2-4722-938F-6C2712BA44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4572000" cy="51435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20" name="Picture Citation">
            <a:extLst>
              <a:ext uri="{FF2B5EF4-FFF2-40B4-BE49-F238E27FC236}">
                <a16:creationId xmlns:a16="http://schemas.microsoft.com/office/drawing/2014/main" id="{6E0C0891-678B-4B94-B45C-18B52DCC61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59480" y="4855311"/>
            <a:ext cx="1426796" cy="199537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A3221F5F-9756-4BE8-A395-29DB69822AD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9517D212-C05C-4C07-9599-6B4EC3A53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9969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93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19843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6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0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1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275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48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3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6271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50096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675039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320699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226819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138630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04484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237072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4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01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197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44803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0846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587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4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147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019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601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59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16955" y="4695967"/>
            <a:ext cx="31551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036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688259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79" y="3881340"/>
            <a:ext cx="3713441" cy="830478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78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66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8" name="Rounded Rectangle 50">
            <a:extLst>
              <a:ext uri="{FF2B5EF4-FFF2-40B4-BE49-F238E27FC236}">
                <a16:creationId xmlns:a16="http://schemas.microsoft.com/office/drawing/2014/main" id="{2BBEC93B-8D0C-42F1-9399-D1D817997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Freeform 51">
            <a:extLst>
              <a:ext uri="{FF2B5EF4-FFF2-40B4-BE49-F238E27FC236}">
                <a16:creationId xmlns:a16="http://schemas.microsoft.com/office/drawing/2014/main" id="{2050C419-8432-46BA-8661-3080C6E30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79" y="3881340"/>
            <a:ext cx="3713441" cy="817910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Item 3 Title">
            <a:extLst>
              <a:ext uri="{FF2B5EF4-FFF2-40B4-BE49-F238E27FC236}">
                <a16:creationId xmlns:a16="http://schemas.microsoft.com/office/drawing/2014/main" id="{EFBDE9D0-690A-43C3-822C-65E41613E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0479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27" name="Item 3 Text">
            <a:extLst>
              <a:ext uri="{FF2B5EF4-FFF2-40B4-BE49-F238E27FC236}">
                <a16:creationId xmlns:a16="http://schemas.microsoft.com/office/drawing/2014/main" id="{E31A1006-0A40-451E-B49D-5D7AE05EC5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70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7471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2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710" y="3675682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60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3500651"/>
            <a:ext cx="2517785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45861" y="3683957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475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5425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6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7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9015" y="3677694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87909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9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54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9813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1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05758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21394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4563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621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82822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142589875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062174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69ACE5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bg2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69ACE5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4775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8728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2069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0294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867278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317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dirty="0">
              <a:latin typeface="Corbel" panose="020B0503020204020204" pitchFamily="34" charset="0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3766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b="0" i="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68.xml"/><Relationship Id="rId3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63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67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1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24" Type="http://schemas.openxmlformats.org/officeDocument/2006/relationships/slideLayout" Target="../slideLayouts/slideLayout66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65.xml"/><Relationship Id="rId28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1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64.xml"/><Relationship Id="rId27" Type="http://schemas.openxmlformats.org/officeDocument/2006/relationships/slideLayout" Target="../slideLayouts/slideLayout69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6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 b="0" i="0">
                <a:solidFill>
                  <a:schemeClr val="dk2"/>
                </a:solidFill>
                <a:latin typeface="Corbel" panose="020B0503020204020204" pitchFamily="34" charset="0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76" r:id="rId4"/>
    <p:sldLayoutId id="2147483677" r:id="rId5"/>
    <p:sldLayoutId id="2147483678" r:id="rId6"/>
    <p:sldLayoutId id="2147483679" r:id="rId7"/>
    <p:sldLayoutId id="2147483655" r:id="rId8"/>
    <p:sldLayoutId id="2147483656" r:id="rId9"/>
    <p:sldLayoutId id="2147483657" r:id="rId10"/>
    <p:sldLayoutId id="2147483680" r:id="rId11"/>
    <p:sldLayoutId id="2147483681" r:id="rId12"/>
    <p:sldLayoutId id="2147483683" r:id="rId13"/>
    <p:sldLayoutId id="2147483672" r:id="rId14"/>
    <p:sldLayoutId id="2147483685" r:id="rId15"/>
    <p:sldLayoutId id="214748375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3946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52" r:id="rId1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1706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5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568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  <p:sldLayoutId id="2147483735" r:id="rId23"/>
    <p:sldLayoutId id="2147483736" r:id="rId24"/>
    <p:sldLayoutId id="2147483737" r:id="rId25"/>
    <p:sldLayoutId id="2147483738" r:id="rId26"/>
    <p:sldLayoutId id="2147483739" r:id="rId27"/>
    <p:sldLayoutId id="2147483740" r:id="rId28"/>
    <p:sldLayoutId id="2147483741" r:id="rId2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91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1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www.princeton.edu/~wbialek/rome/refs/shannon_51.pdf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rinceton.edu/~wbialek/rome/refs/shannon_51.pdf" TargetMode="External"/><Relationship Id="rId3" Type="http://schemas.openxmlformats.org/officeDocument/2006/relationships/image" Target="../media/image23.png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210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rinceton.edu/~wbialek/rome/refs/shannon_51.pdf" TargetMode="External"/><Relationship Id="rId3" Type="http://schemas.openxmlformats.org/officeDocument/2006/relationships/image" Target="../media/image14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240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rinceton.edu/~wbialek/rome/refs/shannon_51.pdf" TargetMode="External"/><Relationship Id="rId3" Type="http://schemas.openxmlformats.org/officeDocument/2006/relationships/image" Target="../media/image14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260.png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hyperlink" Target="https://www.princeton.edu/~wbialek/rome/refs/shannon_51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www.princeton.edu/~wbialek/rome/refs/shannon_51.pdf" TargetMode="Externa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/ngrams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2.png"/><Relationship Id="rId4" Type="http://schemas.openxmlformats.org/officeDocument/2006/relationships/hyperlink" Target="http://storage.googleapis.com/books/ngrams/books/datasetsv2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/ngrams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2.png"/><Relationship Id="rId4" Type="http://schemas.openxmlformats.org/officeDocument/2006/relationships/hyperlink" Target="http://storage.googleapis.com/books/ngrams/books/datasetsv2.html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storage.googleapis.com/books/ngrams/books/datasetsv2.html" TargetMode="External"/><Relationship Id="rId2" Type="http://schemas.openxmlformats.org/officeDocument/2006/relationships/hyperlink" Target="https://books.google.com/ngrams/" TargetMode="Externa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/ngrams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2.png"/><Relationship Id="rId4" Type="http://schemas.openxmlformats.org/officeDocument/2006/relationships/hyperlink" Target="http://storage.googleapis.com/books/ngrams/books/datasetsv2.html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1.png"/><Relationship Id="rId4" Type="http://schemas.openxmlformats.org/officeDocument/2006/relationships/image" Target="../media/image39.jp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5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698_34BFBB46.xml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65E_A5013C4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5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7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4.wdp"/><Relationship Id="rId5" Type="http://schemas.openxmlformats.org/officeDocument/2006/relationships/image" Target="../media/image13.png"/><Relationship Id="rId4" Type="http://schemas.openxmlformats.org/officeDocument/2006/relationships/image" Target="../media/image7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7.png"/><Relationship Id="rId4" Type="http://schemas.microsoft.com/office/2007/relationships/hdphoto" Target="../media/hdphoto4.wdp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137AE-F7F2-3B87-C4FD-96B8A6FA0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Language Modeling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EE351-5E44-DC22-B536-9A5F6C0E63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CSCI 601-471/671 (NLP: Self-Supervised Models)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BC54B1-9653-D2D7-AA19-348325A337EE}"/>
              </a:ext>
            </a:extLst>
          </p:cNvPr>
          <p:cNvSpPr txBox="1"/>
          <p:nvPr/>
        </p:nvSpPr>
        <p:spPr>
          <a:xfrm>
            <a:off x="2420471" y="474084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https://self-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supervised.cs.jhu.edu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/sp2024/</a:t>
            </a:r>
          </a:p>
        </p:txBody>
      </p:sp>
    </p:spTree>
    <p:extLst>
      <p:ext uri="{BB962C8B-B14F-4D97-AF65-F5344CB8AC3E}">
        <p14:creationId xmlns:p14="http://schemas.microsoft.com/office/powerpoint/2010/main" val="3819000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228850"/>
            <a:ext cx="8578850" cy="24034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     The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399A99-B593-2E23-FD3B-6B8153294B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210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228850"/>
            <a:ext cx="8578850" cy="24034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     The cat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E07AD-AD61-315D-E088-5308DAE1EDE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116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228850"/>
            <a:ext cx="8578850" cy="24034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     The cat sat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61A390-C483-4EE6-E2CB-A49C3AF410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694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228850"/>
            <a:ext cx="8578850" cy="24034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     The cat sat 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D3673-6252-BCD1-5B8C-04B689CB903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073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228850"/>
            <a:ext cx="8578850" cy="24034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     The cat sat on  __?__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0300EF-FEE6-BC0D-8982-25756956CC4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766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228850"/>
            <a:ext cx="8578850" cy="24034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     The cat sat on the mat.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27C7AB-C835-782F-E605-797541D6EE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972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228850"/>
            <a:ext cx="9144000" cy="24034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   </a:t>
            </a:r>
            <a:r>
              <a:rPr lang="en-US" sz="5400" b="1" dirty="0"/>
              <a:t>P</a:t>
            </a:r>
            <a:r>
              <a:rPr lang="en-US" sz="5400" dirty="0"/>
              <a:t>(mat |The cat sat on the)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388BC1-5C2D-9CC9-38E0-8B925792573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63027015-9774-4B63-6394-57D427B5D7AB}"/>
              </a:ext>
            </a:extLst>
          </p:cNvPr>
          <p:cNvSpPr/>
          <p:nvPr/>
        </p:nvSpPr>
        <p:spPr>
          <a:xfrm rot="16200000">
            <a:off x="5339065" y="924077"/>
            <a:ext cx="186332" cy="4723887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E1DCD084-2986-AA35-302B-2A2D424844BA}"/>
              </a:ext>
            </a:extLst>
          </p:cNvPr>
          <p:cNvSpPr/>
          <p:nvPr/>
        </p:nvSpPr>
        <p:spPr>
          <a:xfrm rot="16200000">
            <a:off x="1846752" y="2553245"/>
            <a:ext cx="221796" cy="1478139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216CF1-D244-0EF8-9502-B52B4CA17F8C}"/>
              </a:ext>
            </a:extLst>
          </p:cNvPr>
          <p:cNvSpPr/>
          <p:nvPr/>
        </p:nvSpPr>
        <p:spPr>
          <a:xfrm>
            <a:off x="4684491" y="3385354"/>
            <a:ext cx="14398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context  or prefix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A0107A-AA0B-6070-3599-CB846E4C90C4}"/>
              </a:ext>
            </a:extLst>
          </p:cNvPr>
          <p:cNvSpPr/>
          <p:nvPr/>
        </p:nvSpPr>
        <p:spPr>
          <a:xfrm>
            <a:off x="1507188" y="3375771"/>
            <a:ext cx="9300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next word</a:t>
            </a:r>
          </a:p>
        </p:txBody>
      </p:sp>
    </p:spTree>
    <p:extLst>
      <p:ext uri="{BB962C8B-B14F-4D97-AF65-F5344CB8AC3E}">
        <p14:creationId xmlns:p14="http://schemas.microsoft.com/office/powerpoint/2010/main" val="2406385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B7C632-4C9B-B9AB-0699-D87DE549B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Probability of Upcoming Word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5400" dirty="0"/>
                  <a:t>   </a:t>
                </a:r>
                <a:r>
                  <a:rPr lang="en-US" sz="5400" b="1" dirty="0"/>
                  <a:t>P</a:t>
                </a:r>
                <a:r>
                  <a:rPr lang="en-US" sz="5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54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3"/>
                <a:stretch>
                  <a:fillRect t="-8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146A7-877E-541D-FF78-4128A09E22D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57C3D97-4E4A-B83E-E064-CC23A61D5E85}"/>
              </a:ext>
            </a:extLst>
          </p:cNvPr>
          <p:cNvSpPr/>
          <p:nvPr/>
        </p:nvSpPr>
        <p:spPr>
          <a:xfrm rot="16200000">
            <a:off x="5336046" y="1747769"/>
            <a:ext cx="181836" cy="2990088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27D33B80-1702-6EBA-F3E8-25B603B60B99}"/>
              </a:ext>
            </a:extLst>
          </p:cNvPr>
          <p:cNvSpPr/>
          <p:nvPr/>
        </p:nvSpPr>
        <p:spPr>
          <a:xfrm rot="16200000">
            <a:off x="3093151" y="2775161"/>
            <a:ext cx="181835" cy="912428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7F613D-E610-DD81-9FAF-37B87BFE68BE}"/>
              </a:ext>
            </a:extLst>
          </p:cNvPr>
          <p:cNvSpPr/>
          <p:nvPr/>
        </p:nvSpPr>
        <p:spPr>
          <a:xfrm>
            <a:off x="4655353" y="3322293"/>
            <a:ext cx="14398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context  or prefix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BC810B-E39D-E1F9-FF00-BE88B3E5799C}"/>
              </a:ext>
            </a:extLst>
          </p:cNvPr>
          <p:cNvSpPr/>
          <p:nvPr/>
        </p:nvSpPr>
        <p:spPr>
          <a:xfrm>
            <a:off x="2727854" y="3301273"/>
            <a:ext cx="9300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next word</a:t>
            </a:r>
          </a:p>
        </p:txBody>
      </p:sp>
    </p:spTree>
    <p:extLst>
      <p:ext uri="{BB962C8B-B14F-4D97-AF65-F5344CB8AC3E}">
        <p14:creationId xmlns:p14="http://schemas.microsoft.com/office/powerpoint/2010/main" val="120023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7A92A-CCA8-F38E-29C5-EA8A4742A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LMs as a Marginal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A4BDC-4675-601A-AF6F-255447C8D7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Directly we train models on “marginals”: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DE9007A-17D9-3CF0-0E35-0F6593BA904A}"/>
              </a:ext>
            </a:extLst>
          </p:cNvPr>
          <p:cNvSpPr/>
          <p:nvPr/>
        </p:nvSpPr>
        <p:spPr>
          <a:xfrm rot="16200000" flipH="1">
            <a:off x="7245296" y="967271"/>
            <a:ext cx="154158" cy="1688950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C325365A-E8C7-57E7-0F4E-8F602FC8E205}"/>
              </a:ext>
            </a:extLst>
          </p:cNvPr>
          <p:cNvSpPr/>
          <p:nvPr/>
        </p:nvSpPr>
        <p:spPr>
          <a:xfrm rot="16200000" flipH="1">
            <a:off x="6068834" y="1562738"/>
            <a:ext cx="154159" cy="475137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D7E74E-ABA6-7E06-D9EC-D9D051DC3927}"/>
              </a:ext>
            </a:extLst>
          </p:cNvPr>
          <p:cNvSpPr/>
          <p:nvPr/>
        </p:nvSpPr>
        <p:spPr>
          <a:xfrm>
            <a:off x="6926638" y="1422726"/>
            <a:ext cx="7505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context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257AED-D116-4D0C-26CD-A60B35EBA1FB}"/>
              </a:ext>
            </a:extLst>
          </p:cNvPr>
          <p:cNvSpPr/>
          <p:nvPr/>
        </p:nvSpPr>
        <p:spPr>
          <a:xfrm>
            <a:off x="5865503" y="1258268"/>
            <a:ext cx="5661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next </a:t>
            </a:r>
            <a:b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</a:br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word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11602C3-2E8A-6E37-34CE-AFF6372368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78823" y="1748345"/>
                <a:ext cx="3074083" cy="8693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Corbel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0" indent="0" algn="ctr">
                  <a:buFont typeface="Corbel"/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  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P</a:t>
                </a:r>
                <a:r>
                  <a:rPr lang="en-US" sz="28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11602C3-2E8A-6E37-34CE-AFF637236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823" y="1748345"/>
                <a:ext cx="3074083" cy="869387"/>
              </a:xfrm>
              <a:prstGeom prst="rect">
                <a:avLst/>
              </a:prstGeom>
              <a:blipFill>
                <a:blip r:embed="rId2"/>
                <a:stretch>
                  <a:fillRect r="-24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Arrow 20">
            <a:extLst>
              <a:ext uri="{FF2B5EF4-FFF2-40B4-BE49-F238E27FC236}">
                <a16:creationId xmlns:a16="http://schemas.microsoft.com/office/drawing/2014/main" id="{FD371DFD-A534-EC8F-D806-88F8BCB4432B}"/>
              </a:ext>
            </a:extLst>
          </p:cNvPr>
          <p:cNvSpPr/>
          <p:nvPr/>
        </p:nvSpPr>
        <p:spPr>
          <a:xfrm>
            <a:off x="3813509" y="2764876"/>
            <a:ext cx="573450" cy="526869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446213F-7792-73C4-C50B-8447F13E1A9F}"/>
              </a:ext>
            </a:extLst>
          </p:cNvPr>
          <p:cNvSpPr/>
          <p:nvPr/>
        </p:nvSpPr>
        <p:spPr>
          <a:xfrm>
            <a:off x="5863357" y="2730171"/>
            <a:ext cx="573450" cy="526869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C65F08-35B7-B424-81A1-42D2C2AA60B0}"/>
              </a:ext>
            </a:extLst>
          </p:cNvPr>
          <p:cNvSpPr txBox="1"/>
          <p:nvPr/>
        </p:nvSpPr>
        <p:spPr>
          <a:xfrm>
            <a:off x="718937" y="2874143"/>
            <a:ext cx="287774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lvl="0" indent="0" algn="ctr">
              <a:spcAft>
                <a:spcPts val="1200"/>
              </a:spcAft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“The cat sat on the </a:t>
            </a:r>
            <a:r>
              <a:rPr lang="en-US" sz="14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[MASK]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FE966C4-2BA7-A490-D4D4-AF1793EA14D8}"/>
              </a:ext>
            </a:extLst>
          </p:cNvPr>
          <p:cNvGrpSpPr/>
          <p:nvPr/>
        </p:nvGrpSpPr>
        <p:grpSpPr>
          <a:xfrm>
            <a:off x="6582378" y="2433339"/>
            <a:ext cx="1384431" cy="1016534"/>
            <a:chOff x="6053458" y="1801327"/>
            <a:chExt cx="1384431" cy="1016534"/>
          </a:xfrm>
        </p:grpSpPr>
        <p:pic>
          <p:nvPicPr>
            <p:cNvPr id="24" name="Picture 2" descr="Word frequency in titles of all articles with Frequency &gt;= 10 Figure 2... |  Download Scientific Diagram">
              <a:extLst>
                <a:ext uri="{FF2B5EF4-FFF2-40B4-BE49-F238E27FC236}">
                  <a16:creationId xmlns:a16="http://schemas.microsoft.com/office/drawing/2014/main" id="{EDC8C3EA-E860-05F6-9336-3084FEB968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" t="8585" r="65769" b="30524"/>
            <a:stretch/>
          </p:blipFill>
          <p:spPr bwMode="auto">
            <a:xfrm rot="5400000">
              <a:off x="6500656" y="1979281"/>
              <a:ext cx="772768" cy="74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68EBE3E-1F62-8BBD-398C-3FE66DD0C8B5}"/>
                </a:ext>
              </a:extLst>
            </p:cNvPr>
            <p:cNvSpPr txBox="1"/>
            <p:nvPr/>
          </p:nvSpPr>
          <p:spPr>
            <a:xfrm>
              <a:off x="6053458" y="1934927"/>
              <a:ext cx="512696" cy="882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mat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table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bed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desk</a:t>
              </a:r>
            </a:p>
            <a:p>
              <a:pPr algn="r">
                <a:lnSpc>
                  <a:spcPct val="150000"/>
                </a:lnSpc>
              </a:pPr>
              <a:r>
                <a:rPr lang="en-US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chair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DAFCDB4-2808-BDFD-00C6-2F02B1CBAAB4}"/>
                </a:ext>
              </a:extLst>
            </p:cNvPr>
            <p:cNvSpPr txBox="1"/>
            <p:nvPr/>
          </p:nvSpPr>
          <p:spPr>
            <a:xfrm>
              <a:off x="6579003" y="1801327"/>
              <a:ext cx="858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Corbel" panose="020B0503020204020204" pitchFamily="34" charset="0"/>
                </a:rPr>
                <a:t>Prob</a:t>
              </a:r>
            </a:p>
          </p:txBody>
        </p:sp>
      </p:grp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ED935AB-63E0-0C2A-ADF1-1B03E8343778}"/>
              </a:ext>
            </a:extLst>
          </p:cNvPr>
          <p:cNvSpPr/>
          <p:nvPr/>
        </p:nvSpPr>
        <p:spPr>
          <a:xfrm>
            <a:off x="4510753" y="2686758"/>
            <a:ext cx="1180334" cy="6346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i="1" dirty="0">
                <a:latin typeface="Merriweather Sans" panose="02000503060000020004" pitchFamily="2" charset="77"/>
              </a:rPr>
              <a:t>Some </a:t>
            </a:r>
            <a:br>
              <a:rPr lang="en-US" i="1" dirty="0">
                <a:latin typeface="Merriweather Sans" panose="02000503060000020004" pitchFamily="2" charset="77"/>
              </a:rPr>
            </a:br>
            <a:r>
              <a:rPr lang="en-US" i="1" dirty="0">
                <a:latin typeface="Merriweather Sans" panose="02000503060000020004" pitchFamily="2" charset="77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595889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7A92A-CCA8-F38E-29C5-EA8A4742A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LMs as Implicit Joint Distribution over Language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9A4BDC-4675-601A-AF6F-255447C8D772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/>
                  <a:t>Though implicitly we are learning the full </a:t>
                </a:r>
                <a:br>
                  <a:rPr lang="en-US" sz="2000" dirty="0"/>
                </a:br>
                <a:r>
                  <a:rPr lang="en-US" sz="2000" dirty="0"/>
                  <a:t>distribution over the language: </a:t>
                </a:r>
              </a:p>
              <a:p>
                <a:pPr lvl="1"/>
                <a:r>
                  <a:rPr lang="en-US" sz="2000" dirty="0"/>
                  <a:t>Remember the chain rule: </a:t>
                </a:r>
                <a:r>
                  <a:rPr lang="en-US" sz="2000" b="1" dirty="0">
                    <a:latin typeface="Corbel" panose="020B0503020204020204" pitchFamily="34" charset="0"/>
                  </a:rPr>
                  <a:t>P</a:t>
                </a:r>
                <a:r>
                  <a:rPr lang="en-US" sz="2000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latin typeface="Corbel" panose="020B0503020204020204" pitchFamily="34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∏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>
                    <a:solidFill>
                      <a:srgbClr val="C00000"/>
                    </a:solidFill>
                    <a:latin typeface="Corbel" panose="020B0503020204020204" pitchFamily="34" charset="0"/>
                  </a:rPr>
                  <a:t>Language Modeling </a:t>
                </a:r>
                <a:r>
                  <a:rPr lang="en-US" sz="2000" dirty="0">
                    <a:latin typeface="Corbel" panose="020B0503020204020204" pitchFamily="34" charset="0"/>
                  </a:rPr>
                  <a:t>≜ learning prob distribution over language sequence. 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9A4BDC-4675-601A-AF6F-255447C8D7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785" t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2330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A1EB2-ED8F-7E23-B5A2-6CE8E6498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HW1 is released! 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6C14C-0244-9256-EF87-2F96669511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Due Tuesday. </a:t>
            </a:r>
          </a:p>
          <a:p>
            <a:r>
              <a:rPr lang="en-US" dirty="0"/>
              <a:t>Has both theory (background on algebra, etc.) and programming (word similarity). </a:t>
            </a:r>
          </a:p>
          <a:p>
            <a:pPr>
              <a:lnSpc>
                <a:spcPct val="114999"/>
              </a:lnSpc>
            </a:pPr>
            <a:r>
              <a:rPr lang="en-US" dirty="0"/>
              <a:t>A </a:t>
            </a:r>
            <a:r>
              <a:rPr lang="en-US" b="1" dirty="0"/>
              <a:t>baseline </a:t>
            </a:r>
            <a:r>
              <a:rPr lang="en-US" dirty="0"/>
              <a:t>for self-assessment. </a:t>
            </a:r>
          </a:p>
          <a:p>
            <a:pPr lvl="1">
              <a:lnSpc>
                <a:spcPct val="114999"/>
              </a:lnSpc>
            </a:pPr>
            <a:r>
              <a:rPr lang="en-US" dirty="0"/>
              <a:t>Future homework may be more demanding. </a:t>
            </a:r>
          </a:p>
        </p:txBody>
      </p:sp>
    </p:spTree>
    <p:extLst>
      <p:ext uri="{BB962C8B-B14F-4D97-AF65-F5344CB8AC3E}">
        <p14:creationId xmlns:p14="http://schemas.microsoft.com/office/powerpoint/2010/main" val="426922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E87EA-8689-A75D-A724-84C2F6798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Doing Things with Language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C289D-9387-A0FB-7873-DD0DAD7E5D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What is the probability of ….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LMs assign a probability to every sentence (or any string of words).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C15E8C-B0B2-C17E-6E29-2DEFE405B9FD}"/>
              </a:ext>
            </a:extLst>
          </p:cNvPr>
          <p:cNvSpPr txBox="1"/>
          <p:nvPr/>
        </p:nvSpPr>
        <p:spPr>
          <a:xfrm>
            <a:off x="3990590" y="1115003"/>
            <a:ext cx="4317207" cy="114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C00000"/>
                </a:solidFill>
                <a:latin typeface="Corbel" panose="020B0503020204020204" pitchFamily="34" charset="0"/>
              </a:rPr>
              <a:t>“I like Johns Hopkins University”</a:t>
            </a:r>
            <a:endParaRPr lang="en-US" sz="2400" dirty="0">
              <a:solidFill>
                <a:srgbClr val="0070C0"/>
              </a:solidFill>
              <a:latin typeface="Corbel" panose="020B05030202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70C0"/>
                </a:solidFill>
                <a:latin typeface="Corbel" panose="020B0503020204020204" pitchFamily="34" charset="0"/>
              </a:rPr>
              <a:t>“like Hopkins I University Johns” 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87C12C56-938E-166B-B3D6-2DB5EB5C6681}"/>
              </a:ext>
            </a:extLst>
          </p:cNvPr>
          <p:cNvSpPr txBox="1"/>
          <p:nvPr/>
        </p:nvSpPr>
        <p:spPr>
          <a:xfrm>
            <a:off x="2325239" y="3115359"/>
            <a:ext cx="4155382" cy="966966"/>
          </a:xfrm>
          <a:prstGeom prst="rect">
            <a:avLst/>
          </a:prstGeom>
        </p:spPr>
        <p:txBody>
          <a:bodyPr vert="horz" wrap="square" lIns="0" tIns="147227" rIns="0" bIns="0" rtlCol="0">
            <a:spAutoFit/>
          </a:bodyPr>
          <a:lstStyle/>
          <a:p>
            <a:pPr marL="75499" algn="ctr">
              <a:lnSpc>
                <a:spcPct val="150000"/>
              </a:lnSpc>
              <a:spcBef>
                <a:spcPts val="788"/>
              </a:spcBef>
            </a:pPr>
            <a:r>
              <a:rPr sz="1561" spc="-82" dirty="0">
                <a:latin typeface="Verdana"/>
                <a:cs typeface="Verdana"/>
              </a:rPr>
              <a:t>P(</a:t>
            </a:r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</a:rPr>
              <a:t>“I like Johns Hopkins University EOS”</a:t>
            </a:r>
            <a:r>
              <a:rPr lang="en-US" sz="1561" spc="-149" dirty="0">
                <a:latin typeface="Verdana"/>
                <a:cs typeface="Verdana"/>
              </a:rPr>
              <a:t>)</a:t>
            </a:r>
            <a:r>
              <a:rPr sz="1561" spc="-193" dirty="0">
                <a:latin typeface="Verdana"/>
                <a:cs typeface="Verdana"/>
              </a:rPr>
              <a:t> </a:t>
            </a:r>
            <a:r>
              <a:rPr sz="1561" spc="-453" dirty="0">
                <a:latin typeface="Verdana"/>
                <a:cs typeface="Verdana"/>
              </a:rPr>
              <a:t>=</a:t>
            </a:r>
            <a:r>
              <a:rPr sz="1561" spc="-193" dirty="0">
                <a:latin typeface="Verdana"/>
                <a:cs typeface="Verdana"/>
              </a:rPr>
              <a:t> </a:t>
            </a:r>
            <a:r>
              <a:rPr sz="1561" spc="-7" dirty="0">
                <a:latin typeface="Cambria Math"/>
                <a:cs typeface="Cambria Math"/>
              </a:rPr>
              <a:t>1</a:t>
            </a:r>
            <a:r>
              <a:rPr lang="en-US" sz="1561" spc="-7" dirty="0">
                <a:latin typeface="Cambria Math"/>
                <a:cs typeface="Cambria Math"/>
              </a:rPr>
              <a:t>0</a:t>
            </a:r>
            <a:r>
              <a:rPr lang="en-US" sz="1672" spc="45" baseline="29629" dirty="0">
                <a:latin typeface="Cambria Math"/>
                <a:cs typeface="Cambria Math"/>
              </a:rPr>
              <a:t>-5</a:t>
            </a:r>
            <a:endParaRPr sz="1932" dirty="0">
              <a:latin typeface="Cambria Math"/>
              <a:cs typeface="Cambria Math"/>
            </a:endParaRPr>
          </a:p>
          <a:p>
            <a:pPr marL="75499" algn="ctr">
              <a:lnSpc>
                <a:spcPct val="150000"/>
              </a:lnSpc>
              <a:spcBef>
                <a:spcPts val="788"/>
              </a:spcBef>
            </a:pPr>
            <a:r>
              <a:rPr lang="en-US" sz="1561" spc="-82" dirty="0">
                <a:latin typeface="Verdana"/>
                <a:cs typeface="Verdana"/>
              </a:rPr>
              <a:t>P(</a:t>
            </a:r>
            <a:r>
              <a:rPr lang="en-US" sz="1600" dirty="0">
                <a:solidFill>
                  <a:srgbClr val="0070C0"/>
                </a:solidFill>
                <a:latin typeface="Corbel" panose="020B0503020204020204" pitchFamily="34" charset="0"/>
              </a:rPr>
              <a:t>“like Hopkins I University Johns EOS” </a:t>
            </a:r>
            <a:r>
              <a:rPr lang="en-US" sz="1561" spc="-149" dirty="0">
                <a:latin typeface="Verdana"/>
                <a:cs typeface="Verdana"/>
              </a:rPr>
              <a:t>)</a:t>
            </a:r>
            <a:r>
              <a:rPr lang="en-US" sz="1561" spc="-193" dirty="0">
                <a:latin typeface="Verdana"/>
                <a:cs typeface="Verdana"/>
              </a:rPr>
              <a:t> </a:t>
            </a:r>
            <a:r>
              <a:rPr lang="en-US" sz="1561" spc="-453" dirty="0">
                <a:latin typeface="Verdana"/>
                <a:cs typeface="Verdana"/>
              </a:rPr>
              <a:t>=</a:t>
            </a:r>
            <a:r>
              <a:rPr lang="en-US" sz="1561" spc="-193" dirty="0">
                <a:latin typeface="Verdana"/>
                <a:cs typeface="Verdana"/>
              </a:rPr>
              <a:t> </a:t>
            </a:r>
            <a:r>
              <a:rPr lang="en-US" sz="1561" spc="-7" dirty="0">
                <a:latin typeface="Cambria Math"/>
                <a:cs typeface="Cambria Math"/>
              </a:rPr>
              <a:t>10</a:t>
            </a:r>
            <a:r>
              <a:rPr lang="en-US" sz="1672" spc="45" baseline="29629" dirty="0">
                <a:latin typeface="Cambria Math"/>
                <a:cs typeface="Cambria Math"/>
              </a:rPr>
              <a:t>-15</a:t>
            </a:r>
            <a:endParaRPr lang="en-US" sz="1672" baseline="29629" dirty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2812095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98657-F01D-85F1-1A9C-75BF8128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Doing Things with Language Model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F0F73-2AFF-7100-F4EA-EAFB55F574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We can rank sentences.</a:t>
            </a:r>
          </a:p>
          <a:p>
            <a:endParaRPr lang="en-US" dirty="0"/>
          </a:p>
          <a:p>
            <a:r>
              <a:rPr lang="en-US" dirty="0"/>
              <a:t>While LMs show “typicality”, this may be a proxy indicator to other properties: </a:t>
            </a:r>
          </a:p>
          <a:p>
            <a:pPr lvl="1"/>
            <a:r>
              <a:rPr lang="en-US" dirty="0"/>
              <a:t>Grammaticality, fluency, factuality, etc.  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sz="1800" b="1" spc="-82" dirty="0">
                <a:latin typeface="Corbel" panose="020B0503020204020204" pitchFamily="34" charset="0"/>
                <a:cs typeface="Verdana"/>
              </a:rPr>
              <a:t>P</a:t>
            </a:r>
            <a:r>
              <a:rPr lang="en-US" sz="1800" spc="-82" dirty="0">
                <a:latin typeface="Corbel" panose="020B0503020204020204" pitchFamily="34" charset="0"/>
                <a:cs typeface="Verdana"/>
              </a:rPr>
              <a:t>(</a:t>
            </a:r>
            <a:r>
              <a:rPr lang="en-US" sz="1800" i="1" dirty="0">
                <a:solidFill>
                  <a:srgbClr val="00B050"/>
                </a:solidFill>
                <a:latin typeface="Corbel" panose="020B0503020204020204" pitchFamily="34" charset="0"/>
              </a:rPr>
              <a:t>“I like Johns Hopkins University. EOS”</a:t>
            </a:r>
            <a:r>
              <a:rPr lang="en-US" sz="1800" spc="-149" dirty="0">
                <a:latin typeface="Corbel" panose="020B0503020204020204" pitchFamily="34" charset="0"/>
                <a:cs typeface="Verdana"/>
              </a:rPr>
              <a:t>)    &gt;   </a:t>
            </a:r>
            <a:r>
              <a:rPr lang="en-US" sz="1800" b="1" spc="-82" dirty="0">
                <a:latin typeface="Corbel" panose="020B0503020204020204" pitchFamily="34" charset="0"/>
                <a:cs typeface="Verdana"/>
              </a:rPr>
              <a:t>P</a:t>
            </a:r>
            <a:r>
              <a:rPr lang="en-US" sz="1800" spc="-82" dirty="0">
                <a:latin typeface="Corbel" panose="020B0503020204020204" pitchFamily="34" charset="0"/>
                <a:cs typeface="Verdana"/>
              </a:rPr>
              <a:t>(</a:t>
            </a:r>
            <a:r>
              <a:rPr lang="en-US" sz="1800" i="1" dirty="0">
                <a:solidFill>
                  <a:srgbClr val="00B050"/>
                </a:solidFill>
                <a:latin typeface="Corbel" panose="020B0503020204020204" pitchFamily="34" charset="0"/>
              </a:rPr>
              <a:t>“I like John Hopkins University EOS”</a:t>
            </a:r>
            <a:r>
              <a:rPr lang="en-US" sz="1800" spc="-149" dirty="0">
                <a:latin typeface="Corbel" panose="020B0503020204020204" pitchFamily="34" charset="0"/>
                <a:cs typeface="Verdana"/>
              </a:rPr>
              <a:t>)  </a:t>
            </a:r>
            <a:endParaRPr lang="en-US" dirty="0">
              <a:latin typeface="Corbel" panose="020B0503020204020204" pitchFamily="34" charset="0"/>
            </a:endParaRPr>
          </a:p>
          <a:p>
            <a:pPr marL="114300" indent="0">
              <a:buNone/>
            </a:pPr>
            <a:r>
              <a:rPr lang="en-US" sz="1800" b="1" spc="-82" dirty="0">
                <a:latin typeface="Corbel" panose="020B0503020204020204" pitchFamily="34" charset="0"/>
                <a:cs typeface="Verdana"/>
              </a:rPr>
              <a:t>P</a:t>
            </a:r>
            <a:r>
              <a:rPr lang="en-US" sz="1800" spc="-82" dirty="0">
                <a:latin typeface="Corbel" panose="020B0503020204020204" pitchFamily="34" charset="0"/>
                <a:cs typeface="Verdana"/>
              </a:rPr>
              <a:t>(</a:t>
            </a:r>
            <a:r>
              <a:rPr lang="en-US" sz="1800" i="1" dirty="0">
                <a:solidFill>
                  <a:srgbClr val="00B050"/>
                </a:solidFill>
                <a:latin typeface="Corbel" panose="020B0503020204020204" pitchFamily="34" charset="0"/>
              </a:rPr>
              <a:t>“I like Johns Hopkins University. EOS”</a:t>
            </a:r>
            <a:r>
              <a:rPr lang="en-US" sz="1800" spc="-149" dirty="0">
                <a:latin typeface="Corbel" panose="020B0503020204020204" pitchFamily="34" charset="0"/>
                <a:cs typeface="Verdana"/>
              </a:rPr>
              <a:t>)    &gt;   </a:t>
            </a:r>
            <a:r>
              <a:rPr lang="en-US" sz="1800" b="1" spc="-82" dirty="0">
                <a:latin typeface="Corbel" panose="020B0503020204020204" pitchFamily="34" charset="0"/>
                <a:cs typeface="Verdana"/>
              </a:rPr>
              <a:t>P</a:t>
            </a:r>
            <a:r>
              <a:rPr lang="en-US" sz="1800" spc="-82" dirty="0">
                <a:latin typeface="Corbel" panose="020B0503020204020204" pitchFamily="34" charset="0"/>
                <a:cs typeface="Verdana"/>
              </a:rPr>
              <a:t>(</a:t>
            </a:r>
            <a:r>
              <a:rPr lang="en-US" sz="1800" i="1" dirty="0">
                <a:solidFill>
                  <a:srgbClr val="00B050"/>
                </a:solidFill>
                <a:latin typeface="Corbel" panose="020B0503020204020204" pitchFamily="34" charset="0"/>
              </a:rPr>
              <a:t>“University. I Johns EOS Hopkins like”</a:t>
            </a:r>
            <a:r>
              <a:rPr lang="en-US" sz="1800" spc="-149" dirty="0">
                <a:latin typeface="Corbel" panose="020B0503020204020204" pitchFamily="34" charset="0"/>
                <a:cs typeface="Verdana"/>
              </a:rPr>
              <a:t>) </a:t>
            </a:r>
          </a:p>
          <a:p>
            <a:pPr marL="114300" indent="0">
              <a:buNone/>
            </a:pPr>
            <a:r>
              <a:rPr lang="en-US" sz="1800" b="1" spc="-82" dirty="0">
                <a:latin typeface="Corbel" panose="020B0503020204020204" pitchFamily="34" charset="0"/>
                <a:cs typeface="Verdana"/>
              </a:rPr>
              <a:t>P</a:t>
            </a:r>
            <a:r>
              <a:rPr lang="en-US" sz="1800" spc="-82" dirty="0">
                <a:latin typeface="Corbel" panose="020B0503020204020204" pitchFamily="34" charset="0"/>
                <a:cs typeface="Verdana"/>
              </a:rPr>
              <a:t>(</a:t>
            </a:r>
            <a:r>
              <a:rPr lang="en-US" sz="1800" i="1" dirty="0">
                <a:solidFill>
                  <a:srgbClr val="00B050"/>
                </a:solidFill>
                <a:latin typeface="Corbel" panose="020B0503020204020204" pitchFamily="34" charset="0"/>
              </a:rPr>
              <a:t>“JHU is located in Baltimore. EOS”</a:t>
            </a:r>
            <a:r>
              <a:rPr lang="en-US" sz="1800" spc="-149" dirty="0">
                <a:latin typeface="Corbel" panose="020B0503020204020204" pitchFamily="34" charset="0"/>
                <a:cs typeface="Verdana"/>
              </a:rPr>
              <a:t>)   &gt;   </a:t>
            </a:r>
            <a:r>
              <a:rPr lang="en-US" sz="1800" b="1" spc="-82" dirty="0">
                <a:latin typeface="Corbel" panose="020B0503020204020204" pitchFamily="34" charset="0"/>
                <a:cs typeface="Verdana"/>
              </a:rPr>
              <a:t>P</a:t>
            </a:r>
            <a:r>
              <a:rPr lang="en-US" sz="1800" spc="-82" dirty="0">
                <a:latin typeface="Corbel" panose="020B0503020204020204" pitchFamily="34" charset="0"/>
                <a:cs typeface="Verdana"/>
              </a:rPr>
              <a:t>(</a:t>
            </a:r>
            <a:r>
              <a:rPr lang="en-US" sz="1800" i="1" dirty="0">
                <a:solidFill>
                  <a:srgbClr val="00B050"/>
                </a:solidFill>
                <a:latin typeface="Corbel" panose="020B0503020204020204" pitchFamily="34" charset="0"/>
              </a:rPr>
              <a:t>“JHU is located in Virginia. EOS”</a:t>
            </a:r>
            <a:r>
              <a:rPr lang="en-US" sz="1800" spc="-149" dirty="0">
                <a:latin typeface="Corbel" panose="020B0503020204020204" pitchFamily="34" charset="0"/>
                <a:cs typeface="Verdana"/>
              </a:rPr>
              <a:t>) </a:t>
            </a:r>
            <a:endParaRPr lang="en-US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5D965A02-2D2B-4123-FBD2-7F535DA69289}"/>
              </a:ext>
            </a:extLst>
          </p:cNvPr>
          <p:cNvSpPr/>
          <p:nvPr/>
        </p:nvSpPr>
        <p:spPr>
          <a:xfrm rot="16200000" flipH="1">
            <a:off x="7245296" y="621714"/>
            <a:ext cx="154158" cy="1688950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6168DFC3-BE24-665D-7F89-EC88A73456E8}"/>
              </a:ext>
            </a:extLst>
          </p:cNvPr>
          <p:cNvSpPr/>
          <p:nvPr/>
        </p:nvSpPr>
        <p:spPr>
          <a:xfrm rot="16200000" flipH="1">
            <a:off x="6068834" y="1217181"/>
            <a:ext cx="154159" cy="475137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528B09-B14B-F358-5FDA-422D50C51071}"/>
              </a:ext>
            </a:extLst>
          </p:cNvPr>
          <p:cNvSpPr/>
          <p:nvPr/>
        </p:nvSpPr>
        <p:spPr>
          <a:xfrm>
            <a:off x="6926638" y="1077169"/>
            <a:ext cx="7505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context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C83BD2-8089-CC78-19AB-A44B674EAE6E}"/>
              </a:ext>
            </a:extLst>
          </p:cNvPr>
          <p:cNvSpPr/>
          <p:nvPr/>
        </p:nvSpPr>
        <p:spPr>
          <a:xfrm>
            <a:off x="5737913" y="1082832"/>
            <a:ext cx="12370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next word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31108B7-7D67-2C9A-335C-1DB39B9436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78823" y="1402788"/>
                <a:ext cx="3074083" cy="8693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Corbel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0" indent="0" algn="ctr">
                  <a:buFont typeface="Corbel"/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  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P</a:t>
                </a:r>
                <a:r>
                  <a:rPr lang="en-US" sz="28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31108B7-7D67-2C9A-335C-1DB39B943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823" y="1402788"/>
                <a:ext cx="3074083" cy="869387"/>
              </a:xfrm>
              <a:prstGeom prst="rect">
                <a:avLst/>
              </a:prstGeom>
              <a:blipFill>
                <a:blip r:embed="rId2"/>
                <a:stretch>
                  <a:fillRect r="-24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9118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98657-F01D-85F1-1A9C-75BF8128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Doing Things with Language Model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F0F73-2AFF-7100-F4EA-EAFB55F574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Can also generate strings </a:t>
            </a:r>
          </a:p>
          <a:p>
            <a:endParaRPr lang="en-US" dirty="0"/>
          </a:p>
          <a:p>
            <a:r>
              <a:rPr lang="en-US" dirty="0"/>
              <a:t>Let’s say we start </a:t>
            </a:r>
            <a:r>
              <a:rPr lang="en-US" sz="1800" i="1" dirty="0">
                <a:solidFill>
                  <a:srgbClr val="C00000"/>
                </a:solidFill>
                <a:latin typeface="Corbel" panose="020B0503020204020204" pitchFamily="34" charset="0"/>
              </a:rPr>
              <a:t>“Johns Hopkins is ”</a:t>
            </a:r>
            <a:r>
              <a:rPr lang="en-US" dirty="0"/>
              <a:t> </a:t>
            </a:r>
          </a:p>
          <a:p>
            <a:r>
              <a:rPr lang="en-US" dirty="0"/>
              <a:t>Using this prompt as initial condition, recursively sample from an LM: </a:t>
            </a:r>
            <a:br>
              <a:rPr lang="en-US" dirty="0"/>
            </a:br>
            <a:endParaRPr lang="en-US" dirty="0"/>
          </a:p>
          <a:p>
            <a:pPr marL="939800" lvl="1" indent="-342900">
              <a:buFont typeface="+mj-lt"/>
              <a:buAutoNum type="arabicPeriod"/>
            </a:pPr>
            <a:r>
              <a:rPr lang="en-US" spc="-82" dirty="0">
                <a:latin typeface="Corbel" panose="020B0503020204020204" pitchFamily="34" charset="0"/>
                <a:cs typeface="Verdana"/>
              </a:rPr>
              <a:t>Sample  from</a:t>
            </a:r>
            <a:r>
              <a:rPr lang="en-US" b="1" spc="-82" dirty="0">
                <a:latin typeface="Corbel" panose="020B0503020204020204" pitchFamily="34" charset="0"/>
                <a:cs typeface="Verdana"/>
              </a:rPr>
              <a:t> P</a:t>
            </a:r>
            <a:r>
              <a:rPr lang="en-US" spc="-82" dirty="0">
                <a:latin typeface="Corbel" panose="020B0503020204020204" pitchFamily="34" charset="0"/>
                <a:cs typeface="Verdana"/>
              </a:rPr>
              <a:t>(X | </a:t>
            </a:r>
            <a:r>
              <a:rPr lang="en-US" i="1" dirty="0">
                <a:solidFill>
                  <a:srgbClr val="C00000"/>
                </a:solidFill>
                <a:latin typeface="Corbel" panose="020B0503020204020204" pitchFamily="34" charset="0"/>
              </a:rPr>
              <a:t>“Johns Hopkins is ”</a:t>
            </a:r>
            <a:r>
              <a:rPr lang="en-US" spc="-149" dirty="0">
                <a:latin typeface="Corbel" panose="020B0503020204020204" pitchFamily="34" charset="0"/>
                <a:cs typeface="Verdana"/>
              </a:rPr>
              <a:t>)   → </a:t>
            </a:r>
            <a:r>
              <a:rPr lang="en-US" dirty="0"/>
              <a:t>“located”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pc="-82" dirty="0">
                <a:latin typeface="Corbel" panose="020B0503020204020204" pitchFamily="34" charset="0"/>
                <a:cs typeface="Verdana"/>
              </a:rPr>
              <a:t>Sample  from</a:t>
            </a:r>
            <a:r>
              <a:rPr lang="en-US" b="1" spc="-82" dirty="0">
                <a:latin typeface="Corbel" panose="020B0503020204020204" pitchFamily="34" charset="0"/>
                <a:cs typeface="Verdana"/>
              </a:rPr>
              <a:t> P</a:t>
            </a:r>
            <a:r>
              <a:rPr lang="en-US" spc="-82" dirty="0">
                <a:latin typeface="Corbel" panose="020B0503020204020204" pitchFamily="34" charset="0"/>
                <a:cs typeface="Verdana"/>
              </a:rPr>
              <a:t>(X | </a:t>
            </a:r>
            <a:r>
              <a:rPr lang="en-US" i="1" dirty="0">
                <a:solidFill>
                  <a:srgbClr val="C00000"/>
                </a:solidFill>
                <a:latin typeface="Corbel" panose="020B0503020204020204" pitchFamily="34" charset="0"/>
              </a:rPr>
              <a:t>“Johns Hopkins is located”</a:t>
            </a:r>
            <a:r>
              <a:rPr lang="en-US" spc="-149" dirty="0">
                <a:latin typeface="Corbel" panose="020B0503020204020204" pitchFamily="34" charset="0"/>
                <a:cs typeface="Verdana"/>
              </a:rPr>
              <a:t>)   →  </a:t>
            </a:r>
            <a:r>
              <a:rPr lang="en-US" dirty="0"/>
              <a:t>“at”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pc="-82" dirty="0">
                <a:latin typeface="Corbel" panose="020B0503020204020204" pitchFamily="34" charset="0"/>
                <a:cs typeface="Verdana"/>
              </a:rPr>
              <a:t>Sample  from</a:t>
            </a:r>
            <a:r>
              <a:rPr lang="en-US" b="1" spc="-82" dirty="0">
                <a:latin typeface="Corbel" panose="020B0503020204020204" pitchFamily="34" charset="0"/>
                <a:cs typeface="Verdana"/>
              </a:rPr>
              <a:t> P</a:t>
            </a:r>
            <a:r>
              <a:rPr lang="en-US" spc="-82" dirty="0">
                <a:latin typeface="Corbel" panose="020B0503020204020204" pitchFamily="34" charset="0"/>
                <a:cs typeface="Verdana"/>
              </a:rPr>
              <a:t>(X | </a:t>
            </a:r>
            <a:r>
              <a:rPr lang="en-US" i="1" dirty="0">
                <a:solidFill>
                  <a:srgbClr val="C00000"/>
                </a:solidFill>
                <a:latin typeface="Corbel" panose="020B0503020204020204" pitchFamily="34" charset="0"/>
              </a:rPr>
              <a:t>“Johns Hopkins is located at”</a:t>
            </a:r>
            <a:r>
              <a:rPr lang="en-US" spc="-149" dirty="0">
                <a:latin typeface="Corbel" panose="020B0503020204020204" pitchFamily="34" charset="0"/>
                <a:cs typeface="Verdana"/>
              </a:rPr>
              <a:t>)   →  </a:t>
            </a:r>
            <a:r>
              <a:rPr lang="en-US" dirty="0"/>
              <a:t>“the”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pc="-82" dirty="0">
                <a:latin typeface="Corbel" panose="020B0503020204020204" pitchFamily="34" charset="0"/>
                <a:cs typeface="Verdana"/>
              </a:rPr>
              <a:t>Sample  from</a:t>
            </a:r>
            <a:r>
              <a:rPr lang="en-US" b="1" spc="-82" dirty="0">
                <a:latin typeface="Corbel" panose="020B0503020204020204" pitchFamily="34" charset="0"/>
                <a:cs typeface="Verdana"/>
              </a:rPr>
              <a:t> P</a:t>
            </a:r>
            <a:r>
              <a:rPr lang="en-US" spc="-82" dirty="0">
                <a:latin typeface="Corbel" panose="020B0503020204020204" pitchFamily="34" charset="0"/>
                <a:cs typeface="Verdana"/>
              </a:rPr>
              <a:t>(X | </a:t>
            </a:r>
            <a:r>
              <a:rPr lang="en-US" i="1" dirty="0">
                <a:solidFill>
                  <a:srgbClr val="C00000"/>
                </a:solidFill>
                <a:latin typeface="Corbel" panose="020B0503020204020204" pitchFamily="34" charset="0"/>
              </a:rPr>
              <a:t>“Johns Hopkins is located at the”</a:t>
            </a:r>
            <a:r>
              <a:rPr lang="en-US" spc="-149" dirty="0">
                <a:latin typeface="Corbel" panose="020B0503020204020204" pitchFamily="34" charset="0"/>
                <a:cs typeface="Verdana"/>
              </a:rPr>
              <a:t>)   →  </a:t>
            </a:r>
            <a:r>
              <a:rPr lang="en-US" dirty="0"/>
              <a:t>“state”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pc="-82" dirty="0">
                <a:latin typeface="Corbel" panose="020B0503020204020204" pitchFamily="34" charset="0"/>
                <a:cs typeface="Verdana"/>
              </a:rPr>
              <a:t>Sample  from</a:t>
            </a:r>
            <a:r>
              <a:rPr lang="en-US" b="1" spc="-82" dirty="0">
                <a:latin typeface="Corbel" panose="020B0503020204020204" pitchFamily="34" charset="0"/>
                <a:cs typeface="Verdana"/>
              </a:rPr>
              <a:t> P</a:t>
            </a:r>
            <a:r>
              <a:rPr lang="en-US" spc="-82" dirty="0">
                <a:latin typeface="Corbel" panose="020B0503020204020204" pitchFamily="34" charset="0"/>
                <a:cs typeface="Verdana"/>
              </a:rPr>
              <a:t>(X | </a:t>
            </a:r>
            <a:r>
              <a:rPr lang="en-US" i="1" dirty="0">
                <a:solidFill>
                  <a:srgbClr val="C00000"/>
                </a:solidFill>
                <a:latin typeface="Corbel" panose="020B0503020204020204" pitchFamily="34" charset="0"/>
              </a:rPr>
              <a:t>“Johns Hopkins is located at the state”</a:t>
            </a:r>
            <a:r>
              <a:rPr lang="en-US" spc="-149" dirty="0">
                <a:latin typeface="Corbel" panose="020B0503020204020204" pitchFamily="34" charset="0"/>
                <a:cs typeface="Verdana"/>
              </a:rPr>
              <a:t>)   →  </a:t>
            </a:r>
            <a:r>
              <a:rPr lang="en-US" dirty="0"/>
              <a:t>“of”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pc="-82" dirty="0">
                <a:latin typeface="Corbel" panose="020B0503020204020204" pitchFamily="34" charset="0"/>
                <a:cs typeface="Verdana"/>
              </a:rPr>
              <a:t>Sample  from</a:t>
            </a:r>
            <a:r>
              <a:rPr lang="en-US" b="1" spc="-82" dirty="0">
                <a:latin typeface="Corbel" panose="020B0503020204020204" pitchFamily="34" charset="0"/>
                <a:cs typeface="Verdana"/>
              </a:rPr>
              <a:t> P</a:t>
            </a:r>
            <a:r>
              <a:rPr lang="en-US" spc="-82" dirty="0">
                <a:latin typeface="Corbel" panose="020B0503020204020204" pitchFamily="34" charset="0"/>
                <a:cs typeface="Verdana"/>
              </a:rPr>
              <a:t>(X | </a:t>
            </a:r>
            <a:r>
              <a:rPr lang="en-US" i="1" dirty="0">
                <a:solidFill>
                  <a:srgbClr val="C00000"/>
                </a:solidFill>
                <a:latin typeface="Corbel" panose="020B0503020204020204" pitchFamily="34" charset="0"/>
              </a:rPr>
              <a:t>“Johns Hopkins is located at the state of”</a:t>
            </a:r>
            <a:r>
              <a:rPr lang="en-US" spc="-149" dirty="0">
                <a:latin typeface="Corbel" panose="020B0503020204020204" pitchFamily="34" charset="0"/>
                <a:cs typeface="Verdana"/>
              </a:rPr>
              <a:t>)   →  </a:t>
            </a:r>
            <a:r>
              <a:rPr lang="en-US" dirty="0"/>
              <a:t>“Maryland”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pc="-82" dirty="0">
                <a:latin typeface="Corbel" panose="020B0503020204020204" pitchFamily="34" charset="0"/>
                <a:cs typeface="Verdana"/>
              </a:rPr>
              <a:t>Sample  from</a:t>
            </a:r>
            <a:r>
              <a:rPr lang="en-US" b="1" spc="-82" dirty="0">
                <a:latin typeface="Corbel" panose="020B0503020204020204" pitchFamily="34" charset="0"/>
                <a:cs typeface="Verdana"/>
              </a:rPr>
              <a:t> P</a:t>
            </a:r>
            <a:r>
              <a:rPr lang="en-US" spc="-82" dirty="0">
                <a:latin typeface="Corbel" panose="020B0503020204020204" pitchFamily="34" charset="0"/>
                <a:cs typeface="Verdana"/>
              </a:rPr>
              <a:t>(X | </a:t>
            </a:r>
            <a:r>
              <a:rPr lang="en-US" i="1" dirty="0">
                <a:solidFill>
                  <a:srgbClr val="C00000"/>
                </a:solidFill>
                <a:latin typeface="Corbel" panose="020B0503020204020204" pitchFamily="34" charset="0"/>
              </a:rPr>
              <a:t>“Johns Hopkins is located at the state of Maryland”</a:t>
            </a:r>
            <a:r>
              <a:rPr lang="en-US" spc="-149" dirty="0">
                <a:latin typeface="Corbel" panose="020B0503020204020204" pitchFamily="34" charset="0"/>
                <a:cs typeface="Verdana"/>
              </a:rPr>
              <a:t>)   →  </a:t>
            </a:r>
            <a:r>
              <a:rPr lang="en-US" dirty="0"/>
              <a:t>“EOS”</a:t>
            </a:r>
          </a:p>
          <a:p>
            <a:pPr marL="939800" lvl="1" indent="-342900">
              <a:buFont typeface="+mj-lt"/>
              <a:buAutoNum type="arabicPeriod"/>
            </a:pPr>
            <a:endParaRPr lang="en-US" dirty="0"/>
          </a:p>
          <a:p>
            <a:pPr marL="139700" indent="0">
              <a:buNone/>
            </a:pPr>
            <a:endParaRPr lang="en-US" dirty="0"/>
          </a:p>
          <a:p>
            <a:pPr marL="939800" lvl="1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70116BD9-9846-68F2-31D5-E4D587801EF8}"/>
              </a:ext>
            </a:extLst>
          </p:cNvPr>
          <p:cNvSpPr/>
          <p:nvPr/>
        </p:nvSpPr>
        <p:spPr>
          <a:xfrm rot="16200000" flipH="1">
            <a:off x="7245296" y="621714"/>
            <a:ext cx="154158" cy="1688950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95E0AB3D-5684-E16E-1E59-57A082FFB21F}"/>
              </a:ext>
            </a:extLst>
          </p:cNvPr>
          <p:cNvSpPr/>
          <p:nvPr/>
        </p:nvSpPr>
        <p:spPr>
          <a:xfrm rot="16200000" flipH="1">
            <a:off x="6068834" y="1217181"/>
            <a:ext cx="154159" cy="475137"/>
          </a:xfrm>
          <a:prstGeom prst="leftBrace">
            <a:avLst>
              <a:gd name="adj1" fmla="val 146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E1B391-5188-A3DA-5B0C-B5BA16EC36FF}"/>
              </a:ext>
            </a:extLst>
          </p:cNvPr>
          <p:cNvSpPr/>
          <p:nvPr/>
        </p:nvSpPr>
        <p:spPr>
          <a:xfrm>
            <a:off x="6926638" y="1077169"/>
            <a:ext cx="7505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context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04A785-82A3-277C-4024-4A8D58A40679}"/>
              </a:ext>
            </a:extLst>
          </p:cNvPr>
          <p:cNvSpPr/>
          <p:nvPr/>
        </p:nvSpPr>
        <p:spPr>
          <a:xfrm>
            <a:off x="5737913" y="1082832"/>
            <a:ext cx="12370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55ED3"/>
                </a:solidFill>
                <a:latin typeface="Corbel" panose="020B0503020204020204" pitchFamily="34" charset="0"/>
              </a:rPr>
              <a:t>next word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E06F19E3-F14C-C555-D219-CC3EFD2768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78823" y="1402788"/>
                <a:ext cx="3074083" cy="8693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Corbel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Corbe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Corbel"/>
                    <a:ea typeface="Corbel"/>
                    <a:cs typeface="Corbel"/>
                    <a:sym typeface="Corbel"/>
                  </a:defRPr>
                </a:lvl9pPr>
              </a:lstStyle>
              <a:p>
                <a:pPr marL="0" indent="0" algn="ctr">
                  <a:buFont typeface="Corbel"/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   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P</a:t>
                </a:r>
                <a:r>
                  <a:rPr lang="en-US" sz="28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E06F19E3-F14C-C555-D219-CC3EFD276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823" y="1402788"/>
                <a:ext cx="3074083" cy="869387"/>
              </a:xfrm>
              <a:prstGeom prst="rect">
                <a:avLst/>
              </a:prstGeom>
              <a:blipFill>
                <a:blip r:embed="rId2"/>
                <a:stretch>
                  <a:fillRect r="-24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4392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F08DE-3F9E-73A0-29AF-8E025AE5C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Care About Language Modeling?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84495-7F96-CCD5-6659-F18DC5A1DC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Language Modeling is an effective proxy for </a:t>
            </a:r>
            <a:r>
              <a:rPr lang="en-US" dirty="0">
                <a:solidFill>
                  <a:srgbClr val="C00000"/>
                </a:solidFill>
              </a:rPr>
              <a:t>language understanding</a:t>
            </a:r>
            <a:r>
              <a:rPr lang="en-US" dirty="0"/>
              <a:t>. 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Effective ability to predict forthcoming words </a:t>
            </a:r>
            <a:r>
              <a:rPr lang="en-US" dirty="0"/>
              <a:t>rely on </a:t>
            </a:r>
            <a:r>
              <a:rPr lang="en-US" dirty="0">
                <a:solidFill>
                  <a:srgbClr val="C00000"/>
                </a:solidFill>
              </a:rPr>
              <a:t>understanding of context/prefix </a:t>
            </a:r>
          </a:p>
          <a:p>
            <a:r>
              <a:rPr lang="en-US" dirty="0"/>
              <a:t>Language Modeling is a </a:t>
            </a:r>
            <a:r>
              <a:rPr lang="en-US" strike="sngStrike" dirty="0">
                <a:solidFill>
                  <a:srgbClr val="C00000"/>
                </a:solidFill>
              </a:rPr>
              <a:t>subcomponent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superset</a:t>
            </a:r>
            <a:r>
              <a:rPr lang="en-US" dirty="0"/>
              <a:t> of many NLP tasks, especially those involving </a:t>
            </a:r>
            <a:r>
              <a:rPr lang="en-US" dirty="0">
                <a:solidFill>
                  <a:srgbClr val="C00000"/>
                </a:solidFill>
              </a:rPr>
              <a:t>text generation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Summarization </a:t>
            </a:r>
          </a:p>
          <a:p>
            <a:pPr lvl="1"/>
            <a:r>
              <a:rPr lang="en-US" dirty="0"/>
              <a:t>Machine translation </a:t>
            </a:r>
          </a:p>
          <a:p>
            <a:pPr lvl="1"/>
            <a:r>
              <a:rPr lang="en-US" dirty="0"/>
              <a:t>Spelling correction </a:t>
            </a:r>
          </a:p>
          <a:p>
            <a:pPr lvl="1"/>
            <a:r>
              <a:rPr lang="en-US" dirty="0"/>
              <a:t>Dialogue etc. </a:t>
            </a:r>
          </a:p>
        </p:txBody>
      </p:sp>
    </p:spTree>
    <p:extLst>
      <p:ext uri="{BB962C8B-B14F-4D97-AF65-F5344CB8AC3E}">
        <p14:creationId xmlns:p14="http://schemas.microsoft.com/office/powerpoint/2010/main" val="3807516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E6F92-D7C6-098E-F95B-67522B89F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use Language Models every day!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4B4056-627A-8CF8-A710-BD40005F36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C6FD2FD-3D2A-957B-BC7B-5D2FF1F31B5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67836" y="1558925"/>
            <a:ext cx="3937000" cy="2921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325F5F-2CF8-B7BA-0F92-5BF65CD6E32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5061537-8846-96D2-7B66-DDBD9BF07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23215"/>
            <a:ext cx="3682872" cy="359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42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65F6A-079F-52A1-D34D-B8F6E186C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use Language Models every day!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3F3BDC-B0B6-D193-B914-A313AAAB31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4C91D58-1B0C-D8B3-8E5B-83C9966ECE6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11558" b="4390"/>
          <a:stretch/>
        </p:blipFill>
        <p:spPr>
          <a:xfrm>
            <a:off x="1850067" y="1254125"/>
            <a:ext cx="5283200" cy="38020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CDEC36-0C1D-D90F-8D09-591AD077AA1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460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65F6A-079F-52A1-D34D-B8F6E186C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use Language Models every day!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052A1C-367A-FA4E-C783-7E4CCF8B6F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CDEC36-0C1D-D90F-8D09-591AD077AA1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2052" name="Picture 4" descr="ChatGPT taught me something powerful about human collaboration - The Boston  Globe">
            <a:extLst>
              <a:ext uri="{FF2B5EF4-FFF2-40B4-BE49-F238E27FC236}">
                <a16:creationId xmlns:a16="http://schemas.microsoft.com/office/drawing/2014/main" id="{72C22C91-E8A0-8E59-D125-967322E29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08" y="1067826"/>
            <a:ext cx="5784983" cy="385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710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98FC2-82B5-824E-ED47-2A829010C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It Can be Misused Too 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3871E-3086-1427-5138-856EB8E9EF2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A lot more about </a:t>
            </a:r>
            <a:br>
              <a:rPr lang="en-US" dirty="0"/>
            </a:br>
            <a:r>
              <a:rPr lang="en-US" dirty="0"/>
              <a:t>harms later in the class. </a:t>
            </a: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22DC43BB-E487-99F7-FF45-5217D37FCE5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49631" y="891731"/>
            <a:ext cx="4372244" cy="37707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A2D867-7287-76CD-6B74-EBB11DA4EDB0}"/>
              </a:ext>
            </a:extLst>
          </p:cNvPr>
          <p:cNvSpPr txBox="1"/>
          <p:nvPr/>
        </p:nvSpPr>
        <p:spPr>
          <a:xfrm>
            <a:off x="4814045" y="4544586"/>
            <a:ext cx="3980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875">
              <a:spcBef>
                <a:spcPts val="74"/>
              </a:spcBef>
            </a:pPr>
            <a:r>
              <a:rPr lang="en-US" sz="1200" spc="-67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Verdana"/>
                <a:cs typeface="Verdana"/>
              </a:rPr>
              <a:t>https://</a:t>
            </a:r>
            <a:r>
              <a:rPr lang="en-US" sz="1200" spc="-67" dirty="0" err="1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Verdana"/>
                <a:cs typeface="Verdana"/>
              </a:rPr>
              <a:t>pdos.csail.mit.edu</a:t>
            </a:r>
            <a:r>
              <a:rPr lang="en-US" sz="1200" spc="-67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Verdana"/>
                <a:cs typeface="Verdana"/>
              </a:rPr>
              <a:t>/archive/</a:t>
            </a:r>
            <a:r>
              <a:rPr lang="en-US" sz="1200" spc="-67" dirty="0" err="1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Verdana"/>
                <a:cs typeface="Verdana"/>
              </a:rPr>
              <a:t>scigen</a:t>
            </a:r>
            <a:r>
              <a:rPr lang="en-US" sz="1200" spc="-67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Verdana"/>
                <a:cs typeface="Verdana"/>
              </a:rPr>
              <a:t>/</a:t>
            </a:r>
            <a:endParaRPr lang="en-US" sz="1200" dirty="0">
              <a:latin typeface="Verdana"/>
              <a:cs typeface="Verdan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67C6F-7773-CE3F-5503-7A391CBD6741}"/>
              </a:ext>
            </a:extLst>
          </p:cNvPr>
          <p:cNvSpPr txBox="1"/>
          <p:nvPr/>
        </p:nvSpPr>
        <p:spPr>
          <a:xfrm>
            <a:off x="484093" y="2059768"/>
            <a:ext cx="2949388" cy="1055608"/>
          </a:xfrm>
          <a:prstGeom prst="wedgeRoundRectCallout">
            <a:avLst>
              <a:gd name="adj1" fmla="val 63959"/>
              <a:gd name="adj2" fmla="val -24729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R="7550" indent="17463" algn="ctr">
              <a:spcBef>
                <a:spcPts val="238"/>
              </a:spcBef>
            </a:pPr>
            <a:r>
              <a:rPr lang="en-US" sz="2800" dirty="0">
                <a:latin typeface="Corbel" panose="020B0503020204020204" pitchFamily="34" charset="0"/>
              </a:rPr>
              <a:t>Is this a real science article?</a:t>
            </a:r>
          </a:p>
        </p:txBody>
      </p:sp>
    </p:spTree>
    <p:extLst>
      <p:ext uri="{BB962C8B-B14F-4D97-AF65-F5344CB8AC3E}">
        <p14:creationId xmlns:p14="http://schemas.microsoft.com/office/powerpoint/2010/main" val="3390736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107EF-1DC6-429A-E18C-3C0CDFD9D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C120A-F227-93C8-8BB5-31AF28F386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36265944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669BE6-2E2D-4008-F497-05C495D769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5400" dirty="0"/>
              <a:t>Language Modeling </a:t>
            </a:r>
            <a:br>
              <a:rPr lang="en-US" sz="5400" dirty="0"/>
            </a:br>
            <a:r>
              <a:rPr lang="en-US" sz="5400" dirty="0"/>
              <a:t>with 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90100-8DA0-5A6A-F61E-A9CAFB136E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48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B7E8B-A2B5-0D11-2696-ACE328DA2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“My </a:t>
            </a:r>
            <a:r>
              <a:rPr lang="en-US" dirty="0" err="1"/>
              <a:t>Colab</a:t>
            </a:r>
            <a:r>
              <a:rPr lang="en-US" dirty="0"/>
              <a:t> Is Running Out of Memory”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55633-BD8F-80A1-8ADC-1CEF72AFD5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Option 1: get a more high-performing </a:t>
            </a:r>
            <a:r>
              <a:rPr lang="en-US" dirty="0" err="1"/>
              <a:t>Colab</a:t>
            </a:r>
            <a:r>
              <a:rPr lang="en-US" dirty="0"/>
              <a:t>: $10 for a month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~ 2 x $ of Starbucks chocolate mochas </a:t>
            </a:r>
          </a:p>
          <a:p>
            <a:pPr lvl="1"/>
            <a:r>
              <a:rPr lang="en-US" dirty="0"/>
              <a:t>~ $ of Twitter verification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Option 2: use smaller word embeddings:  </a:t>
            </a:r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The output will be a bit different but that’s okay! </a:t>
            </a:r>
          </a:p>
          <a:p>
            <a:pPr lvl="1"/>
            <a:r>
              <a:rPr lang="en-US" dirty="0"/>
              <a:t>Note, the smaller vectors have smaller dimensionality. </a:t>
            </a:r>
          </a:p>
          <a:p>
            <a:pPr lvl="1"/>
            <a:endParaRPr lang="en-US" dirty="0"/>
          </a:p>
        </p:txBody>
      </p:sp>
      <p:pic>
        <p:nvPicPr>
          <p:cNvPr id="4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3FF100B-4FB4-7970-5264-2E35785AF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285" y="1938446"/>
            <a:ext cx="3541843" cy="67133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936796-E92F-2E3B-D258-BC7990A16419}"/>
              </a:ext>
            </a:extLst>
          </p:cNvPr>
          <p:cNvSpPr txBox="1"/>
          <p:nvPr/>
        </p:nvSpPr>
        <p:spPr>
          <a:xfrm>
            <a:off x="742399" y="2944917"/>
            <a:ext cx="816972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download the pre-computed embeddings </a:t>
            </a:r>
            <a:endParaRPr lang="en-US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embeddings = </a:t>
            </a:r>
            <a:r>
              <a:rPr lang="en-US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gensim.downloader.load</a:t>
            </a:r>
            <a:r>
              <a:rPr lang="en-US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('glove-twitter-50')</a:t>
            </a:r>
            <a:endParaRPr lang="en-US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embeddings = </a:t>
            </a:r>
            <a:r>
              <a:rPr lang="en-US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gensim.downloader.load</a:t>
            </a:r>
            <a:r>
              <a:rPr 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'word2vec-google-news-300'</a:t>
            </a:r>
            <a:r>
              <a:rPr 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6129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AD284-B2F8-D0BF-E0F0-3F666AB4D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General  Language Modeling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4C37FA-9087-1DDA-E91F-83B893700DB1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Assign a probability to every sequence: </a:t>
                </a:r>
              </a:p>
              <a:p>
                <a:pPr lvl="1"/>
                <a:r>
                  <a:rPr lang="en-US" b="1" dirty="0"/>
                  <a:t>Finite </a:t>
                </a:r>
                <a:r>
                  <a:rPr lang="en-US" dirty="0"/>
                  <a:t>vocabulary </a:t>
                </a:r>
                <a:r>
                  <a:rPr lang="en-US" dirty="0">
                    <a:solidFill>
                      <a:srgbClr val="202122"/>
                    </a:solidFill>
                    <a:effectLst/>
                    <a:latin typeface="Corbel" panose="020B0503020204020204" pitchFamily="34" charset="0"/>
                  </a:rPr>
                  <a:t>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, …,</m:t>
                    </m:r>
                    <m:r>
                      <a:rPr lang="en-US" b="0" i="1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Infinite</a:t>
                </a:r>
                <a:r>
                  <a:rPr lang="en-US" dirty="0"/>
                  <a:t> set of sequences in this language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0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rgbClr val="20212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202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20212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202122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20212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…}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Note, this statement does not specify the vocabulary (the atomic unit). </a:t>
                </a:r>
              </a:p>
              <a:p>
                <a:pPr lvl="1"/>
                <a:r>
                  <a:rPr lang="en-US" dirty="0"/>
                  <a:t>Example units: words, characters, bytes, etc. 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How do we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𝐿𝑀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b="0" i="1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,    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0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?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4C37FA-9087-1DDA-E91F-83B893700D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314" t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5EC1F1E-13DE-78BA-4F6D-5D54BC9059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76" b="11038"/>
          <a:stretch/>
        </p:blipFill>
        <p:spPr>
          <a:xfrm>
            <a:off x="3274827" y="2330836"/>
            <a:ext cx="2084597" cy="88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3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ctr">
                  <a:buNone/>
                </a:pPr>
                <a:r>
                  <a:rPr lang="en-US" sz="5400" dirty="0"/>
                  <a:t>   </a:t>
                </a:r>
                <a:r>
                  <a:rPr lang="en-US" sz="5400" b="1" dirty="0"/>
                  <a:t>P</a:t>
                </a:r>
                <a:r>
                  <a:rPr lang="en-US" sz="5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54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  <a:blipFill>
                <a:blip r:embed="rId3"/>
                <a:stretch>
                  <a:fillRect t="-10448" b="-20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1E7E38FB-6636-DFC8-C6CE-BB78DF9F5935}"/>
              </a:ext>
            </a:extLst>
          </p:cNvPr>
          <p:cNvSpPr txBox="1"/>
          <p:nvPr/>
        </p:nvSpPr>
        <p:spPr>
          <a:xfrm>
            <a:off x="431168" y="1522761"/>
            <a:ext cx="80361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</a:rPr>
              <a:t>How do we estimate these probabilities?  </a:t>
            </a:r>
          </a:p>
          <a:p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Let’s just count! </a:t>
            </a:r>
          </a:p>
          <a:p>
            <a:endParaRPr lang="en-US" sz="1800" dirty="0">
              <a:latin typeface="Corbel" panose="020B0503020204020204" pitchFamily="34" charset="0"/>
            </a:endParaRPr>
          </a:p>
          <a:p>
            <a:endParaRPr lang="en-US" sz="18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DA248A-9AE0-0E5E-F388-3A6793ED1E91}"/>
                  </a:ext>
                </a:extLst>
              </p:cNvPr>
              <p:cNvSpPr txBox="1"/>
              <p:nvPr/>
            </p:nvSpPr>
            <p:spPr>
              <a:xfrm>
                <a:off x="263739" y="2333111"/>
                <a:ext cx="8616521" cy="7799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ClrTx/>
                  <a:buNone/>
                </a:pPr>
                <a:r>
                  <a:rPr lang="en-US" sz="2800" dirty="0">
                    <a:latin typeface="Corbel" panose="020B0503020204020204" pitchFamily="34" charset="0"/>
                  </a:rPr>
                  <a:t>P(mat | the cat sat on the)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800" dirty="0">
                    <a:latin typeface="Corbel" panose="020B0503020204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cat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sat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mat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”)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cat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sat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”)</m:t>
                        </m:r>
                      </m:den>
                    </m:f>
                  </m:oMath>
                </a14:m>
                <a:endParaRPr lang="en-US" sz="2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DA248A-9AE0-0E5E-F388-3A6793ED1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39" y="2333111"/>
                <a:ext cx="8616521" cy="779957"/>
              </a:xfrm>
              <a:prstGeom prst="rect">
                <a:avLst/>
              </a:prstGeom>
              <a:blipFill>
                <a:blip r:embed="rId4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ACD82-24CB-674F-BEB0-C406B257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D35BCA3-DD5C-6384-33EF-9E279E0A94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8632"/>
          <a:stretch/>
        </p:blipFill>
        <p:spPr>
          <a:xfrm>
            <a:off x="1058356" y="3162347"/>
            <a:ext cx="6781800" cy="17765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0149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ctr">
                  <a:buNone/>
                </a:pPr>
                <a:r>
                  <a:rPr lang="en-US" sz="5400" dirty="0"/>
                  <a:t>   </a:t>
                </a:r>
                <a:r>
                  <a:rPr lang="en-US" sz="5400" b="1" dirty="0"/>
                  <a:t>P</a:t>
                </a:r>
                <a:r>
                  <a:rPr lang="en-US" sz="5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54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  <a:blipFill>
                <a:blip r:embed="rId3"/>
                <a:stretch>
                  <a:fillRect t="-10448" b="-20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1E7E38FB-6636-DFC8-C6CE-BB78DF9F5935}"/>
              </a:ext>
            </a:extLst>
          </p:cNvPr>
          <p:cNvSpPr txBox="1"/>
          <p:nvPr/>
        </p:nvSpPr>
        <p:spPr>
          <a:xfrm>
            <a:off x="431168" y="1522761"/>
            <a:ext cx="80361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</a:rPr>
              <a:t>How do we estimate these probabilities?  </a:t>
            </a:r>
          </a:p>
          <a:p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Let’s just count! </a:t>
            </a:r>
          </a:p>
          <a:p>
            <a:endParaRPr lang="en-US" sz="1800" dirty="0">
              <a:latin typeface="Corbel" panose="020B0503020204020204" pitchFamily="34" charset="0"/>
            </a:endParaRPr>
          </a:p>
          <a:p>
            <a:endParaRPr lang="en-US" sz="18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DA248A-9AE0-0E5E-F388-3A6793ED1E91}"/>
                  </a:ext>
                </a:extLst>
              </p:cNvPr>
              <p:cNvSpPr txBox="1"/>
              <p:nvPr/>
            </p:nvSpPr>
            <p:spPr>
              <a:xfrm>
                <a:off x="263739" y="2333111"/>
                <a:ext cx="8616521" cy="7799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ClrTx/>
                  <a:buNone/>
                </a:pPr>
                <a:r>
                  <a:rPr lang="en-US" sz="2800" dirty="0">
                    <a:latin typeface="Corbel" panose="020B0503020204020204" pitchFamily="34" charset="0"/>
                  </a:rPr>
                  <a:t>P(mat | the cat sat on the) </a:t>
                </a:r>
                <a14:m>
                  <m:oMath xmlns:m="http://schemas.openxmlformats.org/officeDocument/2006/math">
                    <m:r>
                      <a:rPr lang="en-US" sz="280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>
                    <a:latin typeface="Corbel" panose="020B0503020204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cat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sat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mat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”)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cat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sat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8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”)</m:t>
                        </m:r>
                      </m:den>
                    </m:f>
                  </m:oMath>
                </a14:m>
                <a:endParaRPr lang="en-US" sz="2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DA248A-9AE0-0E5E-F388-3A6793ED1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39" y="2333111"/>
                <a:ext cx="8616521" cy="779957"/>
              </a:xfrm>
              <a:prstGeom prst="rect">
                <a:avLst/>
              </a:prstGeom>
              <a:blipFill>
                <a:blip r:embed="rId4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ACD82-24CB-674F-BEB0-C406B257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6">
                <a:extLst>
                  <a:ext uri="{FF2B5EF4-FFF2-40B4-BE49-F238E27FC236}">
                    <a16:creationId xmlns:a16="http://schemas.microsoft.com/office/drawing/2014/main" id="{C38D16B3-2231-3A39-0235-F4A0E68652D4}"/>
                  </a:ext>
                </a:extLst>
              </p:cNvPr>
              <p:cNvSpPr txBox="1"/>
              <p:nvPr/>
            </p:nvSpPr>
            <p:spPr>
              <a:xfrm>
                <a:off x="1454557" y="3413589"/>
                <a:ext cx="6253172" cy="1511952"/>
              </a:xfrm>
              <a:prstGeom prst="rect">
                <a:avLst/>
              </a:prstGeom>
              <a:ln w="28575">
                <a:solidFill>
                  <a:srgbClr val="C00000"/>
                </a:solidFill>
              </a:ln>
            </p:spPr>
            <p:txBody>
              <a:bodyPr vert="horz" wrap="square" lIns="0" tIns="34290" rIns="0" bIns="0" rtlCol="0">
                <a:spAutoFit/>
              </a:bodyPr>
              <a:lstStyle/>
              <a:p>
                <a:pPr algn="ctr">
                  <a:spcBef>
                    <a:spcPts val="270"/>
                  </a:spcBef>
                </a:pPr>
                <a:r>
                  <a:rPr lang="en-US" sz="2000" u="sng" spc="-10" dirty="0">
                    <a:uFill>
                      <a:solidFill>
                        <a:srgbClr val="000000"/>
                      </a:solidFill>
                    </a:uFill>
                    <a:latin typeface="Corbel" panose="020B0503020204020204" pitchFamily="34" charset="0"/>
                    <a:cs typeface="Calibri"/>
                  </a:rPr>
                  <a:t>Challenge</a:t>
                </a:r>
                <a:r>
                  <a:rPr sz="2000" u="sng" spc="-10" dirty="0">
                    <a:uFill>
                      <a:solidFill>
                        <a:srgbClr val="000000"/>
                      </a:solidFill>
                    </a:uFill>
                    <a:latin typeface="Corbel" panose="020B0503020204020204" pitchFamily="34" charset="0"/>
                    <a:cs typeface="Calibri"/>
                  </a:rPr>
                  <a:t>:</a:t>
                </a:r>
                <a:r>
                  <a:rPr sz="2000" spc="-10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sz="2000" spc="-5" dirty="0">
                    <a:latin typeface="Corbel" panose="020B0503020204020204" pitchFamily="34" charset="0"/>
                    <a:cs typeface="Calibri"/>
                  </a:rPr>
                  <a:t>Increasing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sz="2000" spc="-15" dirty="0">
                    <a:latin typeface="Corbel" panose="020B0503020204020204" pitchFamily="34" charset="0"/>
                    <a:cs typeface="Calibri"/>
                  </a:rPr>
                  <a:t> makes</a:t>
                </a:r>
                <a:r>
                  <a:rPr sz="2000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sz="2000" spc="-5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sparsity</a:t>
                </a:r>
                <a:r>
                  <a:rPr sz="2000" spc="-10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 problems</a:t>
                </a:r>
                <a:r>
                  <a:rPr sz="2000" dirty="0">
                    <a:solidFill>
                      <a:srgbClr val="C00000"/>
                    </a:solidFill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sz="2000" spc="-5" dirty="0">
                    <a:latin typeface="Corbel" panose="020B0503020204020204" pitchFamily="34" charset="0"/>
                    <a:cs typeface="Calibri"/>
                  </a:rPr>
                  <a:t>worse.</a:t>
                </a:r>
                <a:endParaRPr sz="2000" dirty="0">
                  <a:latin typeface="Corbel" panose="020B0503020204020204" pitchFamily="34" charset="0"/>
                  <a:cs typeface="Calibri"/>
                </a:endParaRPr>
              </a:p>
              <a:p>
                <a:pPr algn="ctr"/>
                <a:r>
                  <a:rPr sz="2000" spc="-30" dirty="0">
                    <a:latin typeface="Corbel" panose="020B0503020204020204" pitchFamily="34" charset="0"/>
                    <a:cs typeface="Calibri"/>
                  </a:rPr>
                  <a:t>Typically,</a:t>
                </a:r>
                <a:r>
                  <a:rPr sz="2000" spc="-15" dirty="0">
                    <a:latin typeface="Corbel" panose="020B0503020204020204" pitchFamily="34" charset="0"/>
                    <a:cs typeface="Calibri"/>
                  </a:rPr>
                  <a:t> we</a:t>
                </a:r>
                <a:r>
                  <a:rPr sz="2000" spc="-5" dirty="0">
                    <a:latin typeface="Corbel" panose="020B0503020204020204" pitchFamily="34" charset="0"/>
                    <a:cs typeface="Calibri"/>
                  </a:rPr>
                  <a:t> can’t </a:t>
                </a:r>
                <a:r>
                  <a:rPr sz="2000" spc="-15" dirty="0">
                    <a:latin typeface="Corbel" panose="020B0503020204020204" pitchFamily="34" charset="0"/>
                    <a:cs typeface="Calibri"/>
                  </a:rPr>
                  <a:t>have</a:t>
                </a:r>
                <a:r>
                  <a:rPr sz="2000" spc="-5" dirty="0">
                    <a:latin typeface="Corbel" panose="020B0503020204020204" pitchFamily="34" charset="0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sz="2000" spc="-15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sz="2000" spc="-5" dirty="0">
                    <a:latin typeface="Corbel" panose="020B0503020204020204" pitchFamily="34" charset="0"/>
                    <a:cs typeface="Calibri"/>
                  </a:rPr>
                  <a:t>bigger </a:t>
                </a:r>
                <a:r>
                  <a:rPr sz="2000" dirty="0">
                    <a:latin typeface="Corbel" panose="020B0503020204020204" pitchFamily="34" charset="0"/>
                    <a:cs typeface="Calibri"/>
                  </a:rPr>
                  <a:t>than</a:t>
                </a:r>
                <a:r>
                  <a:rPr sz="2000" spc="-15" dirty="0">
                    <a:latin typeface="Corbel" panose="020B0503020204020204" pitchFamily="34" charset="0"/>
                    <a:cs typeface="Calibri"/>
                  </a:rPr>
                  <a:t> </a:t>
                </a:r>
                <a:r>
                  <a:rPr sz="2000" spc="-5" dirty="0">
                    <a:latin typeface="Corbel" panose="020B0503020204020204" pitchFamily="34" charset="0"/>
                    <a:cs typeface="Calibri"/>
                  </a:rPr>
                  <a:t>5.</a:t>
                </a:r>
                <a:endParaRPr lang="en-US" sz="2000" spc="-5" dirty="0">
                  <a:latin typeface="Corbel" panose="020B0503020204020204" pitchFamily="34" charset="0"/>
                  <a:cs typeface="Calibri"/>
                </a:endParaRPr>
              </a:p>
              <a:p>
                <a:pPr algn="ctr"/>
                <a:endParaRPr lang="en-US" sz="2000" spc="-5" dirty="0">
                  <a:latin typeface="Corbel" panose="020B0503020204020204" pitchFamily="34" charset="0"/>
                  <a:cs typeface="Calibri"/>
                </a:endParaRPr>
              </a:p>
              <a:p>
                <a:pPr algn="ctr"/>
                <a:r>
                  <a:rPr lang="en-US" sz="1800" spc="-5" dirty="0">
                    <a:latin typeface="Corbel" panose="020B0503020204020204" pitchFamily="34" charset="0"/>
                    <a:cs typeface="Calibri"/>
                  </a:rPr>
                  <a:t>Some partial solutions (e.g., smoothing and backoffs) </a:t>
                </a:r>
                <a:br>
                  <a:rPr lang="en-US" sz="1800" spc="-5" dirty="0">
                    <a:latin typeface="Corbel" panose="020B0503020204020204" pitchFamily="34" charset="0"/>
                    <a:cs typeface="Calibri"/>
                  </a:rPr>
                </a:br>
                <a:r>
                  <a:rPr lang="en-US" sz="1800" spc="-5" dirty="0">
                    <a:latin typeface="Corbel" panose="020B0503020204020204" pitchFamily="34" charset="0"/>
                    <a:cs typeface="Calibri"/>
                  </a:rPr>
                  <a:t>though still an open problem. </a:t>
                </a:r>
                <a:endParaRPr sz="1800" dirty="0">
                  <a:latin typeface="Corbel" panose="020B0503020204020204" pitchFamily="34" charset="0"/>
                  <a:cs typeface="Calibri"/>
                </a:endParaRPr>
              </a:p>
            </p:txBody>
          </p:sp>
        </mc:Choice>
        <mc:Fallback xmlns="">
          <p:sp>
            <p:nvSpPr>
              <p:cNvPr id="4" name="object 6">
                <a:extLst>
                  <a:ext uri="{FF2B5EF4-FFF2-40B4-BE49-F238E27FC236}">
                    <a16:creationId xmlns:a16="http://schemas.microsoft.com/office/drawing/2014/main" id="{C38D16B3-2231-3A39-0235-F4A0E6865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557" y="3413589"/>
                <a:ext cx="6253172" cy="1511952"/>
              </a:xfrm>
              <a:prstGeom prst="rect">
                <a:avLst/>
              </a:prstGeom>
              <a:blipFill>
                <a:blip r:embed="rId5"/>
                <a:stretch>
                  <a:fillRect t="-1626" b="-6504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577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00;p49">
            <a:extLst>
              <a:ext uri="{FF2B5EF4-FFF2-40B4-BE49-F238E27FC236}">
                <a16:creationId xmlns:a16="http://schemas.microsoft.com/office/drawing/2014/main" id="{6ACC79DB-8473-B4AF-495A-AD26890BCE5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4442" b="69110"/>
          <a:stretch/>
        </p:blipFill>
        <p:spPr>
          <a:xfrm>
            <a:off x="3751376" y="1941858"/>
            <a:ext cx="4334655" cy="175827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57DD97-C415-FE6B-1263-93A092CE8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/>
              <a:t>Language Models: A History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ED41F-9151-D68B-5794-1D62459C4B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Shannon (1950): The predictive difficulty (entropy) of English.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74B36-2A63-452C-B1FC-DE19464CCF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Google Shape;294;p48">
            <a:extLst>
              <a:ext uri="{FF2B5EF4-FFF2-40B4-BE49-F238E27FC236}">
                <a16:creationId xmlns:a16="http://schemas.microsoft.com/office/drawing/2014/main" id="{7B16C6D9-D7BB-4012-FC48-81BCD14EFEF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045" y="2061175"/>
            <a:ext cx="2289631" cy="239675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52D3DF-A613-C0F2-D2FC-ED0B32999721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4"/>
              </a:rPr>
              <a:t>Prediction and Entropy of Printed English, </a:t>
            </a:r>
            <a:r>
              <a:rPr lang="en-US" sz="1000" dirty="0" err="1">
                <a:latin typeface="Corbel" panose="020B0503020204020204" pitchFamily="34" charset="0"/>
                <a:hlinkClick r:id="rId4"/>
              </a:rPr>
              <a:t>Shanon</a:t>
            </a:r>
            <a:r>
              <a:rPr lang="en-US" sz="1000" dirty="0">
                <a:latin typeface="Corbel" panose="020B0503020204020204" pitchFamily="34" charset="0"/>
                <a:hlinkClick r:id="rId4"/>
              </a:rPr>
              <a:t> 1950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3211147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ctr">
                  <a:buNone/>
                </a:pPr>
                <a:r>
                  <a:rPr lang="en-US" sz="5400" dirty="0"/>
                  <a:t>   </a:t>
                </a:r>
                <a:r>
                  <a:rPr lang="en-US" sz="5400" b="1" dirty="0"/>
                  <a:t>P</a:t>
                </a:r>
                <a:r>
                  <a:rPr lang="en-US" sz="5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54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  <a:blipFill>
                <a:blip r:embed="rId3"/>
                <a:stretch>
                  <a:fillRect t="-10448" b="-20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oogle Shape;294;p48">
            <a:extLst>
              <a:ext uri="{FF2B5EF4-FFF2-40B4-BE49-F238E27FC236}">
                <a16:creationId xmlns:a16="http://schemas.microsoft.com/office/drawing/2014/main" id="{A828CDDB-4583-1F88-D50B-00F096D63A2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4596" t="4985" r="4627" b="6120"/>
          <a:stretch/>
        </p:blipFill>
        <p:spPr>
          <a:xfrm>
            <a:off x="-64008" y="0"/>
            <a:ext cx="1201229" cy="123136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E7E38FB-6636-DFC8-C6CE-BB78DF9F5935}"/>
              </a:ext>
            </a:extLst>
          </p:cNvPr>
          <p:cNvSpPr txBox="1"/>
          <p:nvPr/>
        </p:nvSpPr>
        <p:spPr>
          <a:xfrm>
            <a:off x="431168" y="1522761"/>
            <a:ext cx="803617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rbel" panose="020B0503020204020204" pitchFamily="34" charset="0"/>
              </a:rPr>
              <a:t>Shannon (1950) build an approximate language model with word co-occurrences. </a:t>
            </a:r>
          </a:p>
          <a:p>
            <a:endParaRPr lang="en-US" sz="2000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Markov assumptions: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 every node in a Bayesian network is 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conditionally independent 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of its </a:t>
            </a:r>
            <a:r>
              <a:rPr lang="en-US" sz="2000" dirty="0" err="1">
                <a:solidFill>
                  <a:schemeClr val="tx1"/>
                </a:solidFill>
                <a:latin typeface="Corbel" panose="020B0503020204020204" pitchFamily="34" charset="0"/>
              </a:rPr>
              <a:t>nondescendants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, 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given its parents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.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 </a:t>
            </a:r>
            <a:endParaRPr lang="en-US" sz="2000" dirty="0">
              <a:latin typeface="Corbel" panose="020B0503020204020204" pitchFamily="34" charset="0"/>
            </a:endParaRPr>
          </a:p>
          <a:p>
            <a:br>
              <a:rPr lang="en-US" sz="2000" dirty="0">
                <a:latin typeface="Corbel" panose="020B0503020204020204" pitchFamily="34" charset="0"/>
              </a:rPr>
            </a:b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1</a:t>
            </a:r>
            <a:r>
              <a:rPr lang="en-US" sz="2000" baseline="30000" dirty="0">
                <a:solidFill>
                  <a:srgbClr val="C00000"/>
                </a:solidFill>
                <a:latin typeface="Corbel" panose="020B0503020204020204" pitchFamily="34" charset="0"/>
              </a:rPr>
              <a:t>st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 </a:t>
            </a:r>
            <a:r>
              <a:rPr lang="en-US" sz="2000" dirty="0">
                <a:latin typeface="Corbel" panose="020B0503020204020204" pitchFamily="34" charset="0"/>
              </a:rPr>
              <a:t>order approximation: </a:t>
            </a:r>
          </a:p>
          <a:p>
            <a:endParaRPr lang="en-US" sz="20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9C278097-B444-E69D-EA09-F0A07461BC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14568" y="4044639"/>
                <a:ext cx="6400800" cy="401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None/>
                </a:pPr>
                <a:r>
                  <a:rPr lang="en-US" dirty="0">
                    <a:latin typeface="Corbel" panose="020B0503020204020204" pitchFamily="34" charset="0"/>
                  </a:rPr>
                  <a:t>   </a:t>
                </a:r>
                <a:r>
                  <a:rPr lang="en-US" b="1" dirty="0">
                    <a:latin typeface="Corbel" panose="020B0503020204020204" pitchFamily="34" charset="0"/>
                  </a:rPr>
                  <a:t>P</a:t>
                </a:r>
                <a:r>
                  <a:rPr lang="en-US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| the cat sat on the)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 </a:t>
                </a:r>
                <a:r>
                  <a:rPr lang="en-US" b="1" dirty="0">
                    <a:latin typeface="Corbel" panose="020B0503020204020204" pitchFamily="34" charset="0"/>
                  </a:rPr>
                  <a:t>P</a:t>
                </a:r>
                <a:r>
                  <a:rPr lang="en-US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mat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| the)   </a:t>
                </a: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9C278097-B444-E69D-EA09-F0A07461B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568" y="4044639"/>
                <a:ext cx="6400800" cy="401717"/>
              </a:xfrm>
              <a:prstGeom prst="rect">
                <a:avLst/>
              </a:prstGeom>
              <a:blipFill>
                <a:blip r:embed="rId5"/>
                <a:stretch>
                  <a:fillRect t="-28125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50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64715D46-CF8C-66AA-05BF-09F296911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5368" y="0"/>
            <a:ext cx="1397000" cy="16129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ACD82-24CB-674F-BEB0-C406B257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object 14">
            <a:extLst>
              <a:ext uri="{FF2B5EF4-FFF2-40B4-BE49-F238E27FC236}">
                <a16:creationId xmlns:a16="http://schemas.microsoft.com/office/drawing/2014/main" id="{3B67962B-F20B-CE90-03FE-4A3F19DA4A57}"/>
              </a:ext>
            </a:extLst>
          </p:cNvPr>
          <p:cNvSpPr/>
          <p:nvPr/>
        </p:nvSpPr>
        <p:spPr>
          <a:xfrm>
            <a:off x="6671953" y="3854546"/>
            <a:ext cx="593437" cy="137113"/>
          </a:xfrm>
          <a:custGeom>
            <a:avLst/>
            <a:gdLst/>
            <a:ahLst/>
            <a:cxnLst/>
            <a:rect l="l" t="t" r="r" b="b"/>
            <a:pathLst>
              <a:path w="1981200" h="241300">
                <a:moveTo>
                  <a:pt x="0" y="240945"/>
                </a:moveTo>
                <a:lnTo>
                  <a:pt x="8331" y="194051"/>
                </a:lnTo>
                <a:lnTo>
                  <a:pt x="31053" y="155757"/>
                </a:lnTo>
                <a:lnTo>
                  <a:pt x="64754" y="129938"/>
                </a:lnTo>
                <a:lnTo>
                  <a:pt x="106024" y="120471"/>
                </a:lnTo>
                <a:lnTo>
                  <a:pt x="884576" y="120473"/>
                </a:lnTo>
                <a:lnTo>
                  <a:pt x="925845" y="111006"/>
                </a:lnTo>
                <a:lnTo>
                  <a:pt x="959546" y="85187"/>
                </a:lnTo>
                <a:lnTo>
                  <a:pt x="982268" y="46893"/>
                </a:lnTo>
                <a:lnTo>
                  <a:pt x="990600" y="0"/>
                </a:lnTo>
                <a:lnTo>
                  <a:pt x="998931" y="46893"/>
                </a:lnTo>
                <a:lnTo>
                  <a:pt x="1021653" y="85187"/>
                </a:lnTo>
                <a:lnTo>
                  <a:pt x="1055354" y="111006"/>
                </a:lnTo>
                <a:lnTo>
                  <a:pt x="1096623" y="120473"/>
                </a:lnTo>
                <a:lnTo>
                  <a:pt x="1875176" y="120473"/>
                </a:lnTo>
                <a:lnTo>
                  <a:pt x="1916445" y="129941"/>
                </a:lnTo>
                <a:lnTo>
                  <a:pt x="1950146" y="155759"/>
                </a:lnTo>
                <a:lnTo>
                  <a:pt x="1972868" y="194053"/>
                </a:lnTo>
                <a:lnTo>
                  <a:pt x="1981200" y="240947"/>
                </a:lnTo>
              </a:path>
            </a:pathLst>
          </a:custGeom>
          <a:ln w="28575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C1A49E-A522-94AB-8338-4A3801A2F164}"/>
                  </a:ext>
                </a:extLst>
              </p:cNvPr>
              <p:cNvSpPr txBox="1"/>
              <p:nvPr/>
            </p:nvSpPr>
            <p:spPr>
              <a:xfrm>
                <a:off x="5944710" y="3566914"/>
                <a:ext cx="19812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40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element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C1A49E-A522-94AB-8338-4A3801A2F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710" y="3566914"/>
                <a:ext cx="1981200" cy="307777"/>
              </a:xfrm>
              <a:prstGeom prst="rect">
                <a:avLst/>
              </a:prstGeom>
              <a:blipFill>
                <a:blip r:embed="rId7"/>
                <a:stretch>
                  <a:fillRect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07E9ABA-7606-93E6-509A-5187D0D0F515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8"/>
              </a:rPr>
              <a:t>Prediction and Entropy of Printed English, </a:t>
            </a:r>
            <a:r>
              <a:rPr lang="en-US" sz="1000" dirty="0" err="1">
                <a:latin typeface="Corbel" panose="020B0503020204020204" pitchFamily="34" charset="0"/>
                <a:hlinkClick r:id="rId8"/>
              </a:rPr>
              <a:t>Shanon</a:t>
            </a:r>
            <a:r>
              <a:rPr lang="en-US" sz="1000" dirty="0">
                <a:latin typeface="Corbel" panose="020B0503020204020204" pitchFamily="34" charset="0"/>
                <a:hlinkClick r:id="rId8"/>
              </a:rPr>
              <a:t> 1950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631293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ctr">
                  <a:buNone/>
                </a:pPr>
                <a:r>
                  <a:rPr lang="en-US" sz="5400" dirty="0"/>
                  <a:t>   </a:t>
                </a:r>
                <a:r>
                  <a:rPr lang="en-US" sz="5400" b="1" dirty="0"/>
                  <a:t>P</a:t>
                </a:r>
                <a:r>
                  <a:rPr lang="en-US" sz="5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54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  <a:blipFill>
                <a:blip r:embed="rId3"/>
                <a:stretch>
                  <a:fillRect t="-10448" b="-20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oogle Shape;294;p48">
            <a:extLst>
              <a:ext uri="{FF2B5EF4-FFF2-40B4-BE49-F238E27FC236}">
                <a16:creationId xmlns:a16="http://schemas.microsoft.com/office/drawing/2014/main" id="{A828CDDB-4583-1F88-D50B-00F096D63A2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4596" t="4985" r="4627" b="6120"/>
          <a:stretch/>
        </p:blipFill>
        <p:spPr>
          <a:xfrm>
            <a:off x="-64008" y="0"/>
            <a:ext cx="1201229" cy="123136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E7E38FB-6636-DFC8-C6CE-BB78DF9F5935}"/>
              </a:ext>
            </a:extLst>
          </p:cNvPr>
          <p:cNvSpPr txBox="1"/>
          <p:nvPr/>
        </p:nvSpPr>
        <p:spPr>
          <a:xfrm>
            <a:off x="431168" y="1522761"/>
            <a:ext cx="803617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rbel" panose="020B0503020204020204" pitchFamily="34" charset="0"/>
              </a:rPr>
              <a:t>Shannon (1950) build an approximate language model with word co-occurrences. </a:t>
            </a:r>
          </a:p>
          <a:p>
            <a:endParaRPr lang="en-US" sz="2000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Markov assumptions: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 every node in a Bayesian network is 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conditionally independent 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of its </a:t>
            </a:r>
            <a:r>
              <a:rPr lang="en-US" sz="2000" dirty="0" err="1">
                <a:solidFill>
                  <a:schemeClr val="tx1"/>
                </a:solidFill>
                <a:latin typeface="Corbel" panose="020B0503020204020204" pitchFamily="34" charset="0"/>
              </a:rPr>
              <a:t>nondescendants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, 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given its parents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.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 </a:t>
            </a:r>
            <a:endParaRPr lang="en-US" sz="2000" dirty="0">
              <a:latin typeface="Corbel" panose="020B0503020204020204" pitchFamily="34" charset="0"/>
            </a:endParaRPr>
          </a:p>
          <a:p>
            <a:br>
              <a:rPr lang="en-US" sz="2000" dirty="0">
                <a:latin typeface="Corbel" panose="020B0503020204020204" pitchFamily="34" charset="0"/>
              </a:rPr>
            </a:b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2</a:t>
            </a:r>
            <a:r>
              <a:rPr lang="en-US" sz="2000" baseline="30000" dirty="0">
                <a:solidFill>
                  <a:srgbClr val="C00000"/>
                </a:solidFill>
                <a:latin typeface="Corbel" panose="020B0503020204020204" pitchFamily="34" charset="0"/>
              </a:rPr>
              <a:t>nd</a:t>
            </a:r>
            <a:r>
              <a:rPr lang="en-US" sz="2000" dirty="0">
                <a:latin typeface="Corbel" panose="020B0503020204020204" pitchFamily="34" charset="0"/>
              </a:rPr>
              <a:t> order approximation: </a:t>
            </a:r>
          </a:p>
          <a:p>
            <a:endParaRPr lang="en-US" sz="20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9C278097-B444-E69D-EA09-F0A07461BC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14568" y="4044639"/>
                <a:ext cx="6400800" cy="401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None/>
                </a:pPr>
                <a:r>
                  <a:rPr lang="en-US" dirty="0">
                    <a:latin typeface="Corbel" panose="020B0503020204020204" pitchFamily="34" charset="0"/>
                  </a:rPr>
                  <a:t> </a:t>
                </a:r>
                <a:r>
                  <a:rPr lang="en-US" b="1" dirty="0">
                    <a:latin typeface="Corbel" panose="020B0503020204020204" pitchFamily="34" charset="0"/>
                  </a:rPr>
                  <a:t>P</a:t>
                </a:r>
                <a:r>
                  <a:rPr lang="en-US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mat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| the cat sat on the)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 </a:t>
                </a:r>
                <a:r>
                  <a:rPr lang="en-US" b="1" dirty="0">
                    <a:latin typeface="Corbel" panose="020B0503020204020204" pitchFamily="34" charset="0"/>
                  </a:rPr>
                  <a:t>P</a:t>
                </a:r>
                <a:r>
                  <a:rPr lang="en-US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mat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| on the)  </a:t>
                </a: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9C278097-B444-E69D-EA09-F0A07461B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568" y="4044639"/>
                <a:ext cx="6400800" cy="401717"/>
              </a:xfrm>
              <a:prstGeom prst="rect">
                <a:avLst/>
              </a:prstGeom>
              <a:blipFill>
                <a:blip r:embed="rId5"/>
                <a:stretch>
                  <a:fillRect t="-28125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50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64715D46-CF8C-66AA-05BF-09F296911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5368" y="0"/>
            <a:ext cx="1397000" cy="16129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ACD82-24CB-674F-BEB0-C406B257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35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6A7A3AA-E83F-61F7-8BD4-F6E650BAAD55}"/>
              </a:ext>
            </a:extLst>
          </p:cNvPr>
          <p:cNvGrpSpPr/>
          <p:nvPr/>
        </p:nvGrpSpPr>
        <p:grpSpPr>
          <a:xfrm>
            <a:off x="5944710" y="3566914"/>
            <a:ext cx="1981200" cy="424745"/>
            <a:chOff x="5944710" y="3566914"/>
            <a:chExt cx="1981200" cy="424745"/>
          </a:xfrm>
        </p:grpSpPr>
        <p:sp>
          <p:nvSpPr>
            <p:cNvPr id="4" name="object 14">
              <a:extLst>
                <a:ext uri="{FF2B5EF4-FFF2-40B4-BE49-F238E27FC236}">
                  <a16:creationId xmlns:a16="http://schemas.microsoft.com/office/drawing/2014/main" id="{41B679CE-4838-3A1B-375E-0EFDB8680AB9}"/>
                </a:ext>
              </a:extLst>
            </p:cNvPr>
            <p:cNvSpPr/>
            <p:nvPr/>
          </p:nvSpPr>
          <p:spPr>
            <a:xfrm>
              <a:off x="6671953" y="3854546"/>
              <a:ext cx="593437" cy="137113"/>
            </a:xfrm>
            <a:custGeom>
              <a:avLst/>
              <a:gdLst/>
              <a:ahLst/>
              <a:cxnLst/>
              <a:rect l="l" t="t" r="r" b="b"/>
              <a:pathLst>
                <a:path w="1981200" h="241300">
                  <a:moveTo>
                    <a:pt x="0" y="240945"/>
                  </a:moveTo>
                  <a:lnTo>
                    <a:pt x="8331" y="194051"/>
                  </a:lnTo>
                  <a:lnTo>
                    <a:pt x="31053" y="155757"/>
                  </a:lnTo>
                  <a:lnTo>
                    <a:pt x="64754" y="129938"/>
                  </a:lnTo>
                  <a:lnTo>
                    <a:pt x="106024" y="120471"/>
                  </a:lnTo>
                  <a:lnTo>
                    <a:pt x="884576" y="120473"/>
                  </a:lnTo>
                  <a:lnTo>
                    <a:pt x="925845" y="111006"/>
                  </a:lnTo>
                  <a:lnTo>
                    <a:pt x="959546" y="85187"/>
                  </a:lnTo>
                  <a:lnTo>
                    <a:pt x="982268" y="46893"/>
                  </a:lnTo>
                  <a:lnTo>
                    <a:pt x="990600" y="0"/>
                  </a:lnTo>
                  <a:lnTo>
                    <a:pt x="998931" y="46893"/>
                  </a:lnTo>
                  <a:lnTo>
                    <a:pt x="1021653" y="85187"/>
                  </a:lnTo>
                  <a:lnTo>
                    <a:pt x="1055354" y="111006"/>
                  </a:lnTo>
                  <a:lnTo>
                    <a:pt x="1096623" y="120473"/>
                  </a:lnTo>
                  <a:lnTo>
                    <a:pt x="1875176" y="120473"/>
                  </a:lnTo>
                  <a:lnTo>
                    <a:pt x="1916445" y="129941"/>
                  </a:lnTo>
                  <a:lnTo>
                    <a:pt x="1950146" y="155759"/>
                  </a:lnTo>
                  <a:lnTo>
                    <a:pt x="1972868" y="194053"/>
                  </a:lnTo>
                  <a:lnTo>
                    <a:pt x="1981200" y="240947"/>
                  </a:lnTo>
                </a:path>
              </a:pathLst>
            </a:custGeom>
            <a:ln w="28575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59A7863-DBD4-9412-1A69-A87C3F618D41}"/>
                    </a:ext>
                  </a:extLst>
                </p:cNvPr>
                <p:cNvSpPr txBox="1"/>
                <p:nvPr/>
              </p:nvSpPr>
              <p:spPr>
                <a:xfrm>
                  <a:off x="5944710" y="3566914"/>
                  <a:ext cx="198120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4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r>
                    <a:rPr lang="en-US" dirty="0">
                      <a:latin typeface="Corbel" panose="020B0503020204020204" pitchFamily="34" charset="0"/>
                    </a:rPr>
                    <a:t> elements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59A7863-DBD4-9412-1A69-A87C3F618D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4710" y="3566914"/>
                  <a:ext cx="1981200" cy="307777"/>
                </a:xfrm>
                <a:prstGeom prst="rect">
                  <a:avLst/>
                </a:prstGeom>
                <a:blipFill>
                  <a:blip r:embed="rId7"/>
                  <a:stretch>
                    <a:fillRect t="-3846" b="-1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7B54DDF-FCE3-F15D-DDDC-04A414A2BC90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8"/>
              </a:rPr>
              <a:t>Prediction and Entropy of Printed English, </a:t>
            </a:r>
            <a:r>
              <a:rPr lang="en-US" sz="1000" dirty="0" err="1">
                <a:latin typeface="Corbel" panose="020B0503020204020204" pitchFamily="34" charset="0"/>
                <a:hlinkClick r:id="rId8"/>
              </a:rPr>
              <a:t>Shanon</a:t>
            </a:r>
            <a:r>
              <a:rPr lang="en-US" sz="1000" dirty="0">
                <a:latin typeface="Corbel" panose="020B0503020204020204" pitchFamily="34" charset="0"/>
                <a:hlinkClick r:id="rId8"/>
              </a:rPr>
              <a:t> 1950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4007690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ctr">
                  <a:buNone/>
                </a:pPr>
                <a:r>
                  <a:rPr lang="en-US" sz="5400" dirty="0"/>
                  <a:t>   </a:t>
                </a:r>
                <a:r>
                  <a:rPr lang="en-US" sz="5400" b="1" dirty="0"/>
                  <a:t>P</a:t>
                </a:r>
                <a:r>
                  <a:rPr lang="en-US" sz="5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54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  <a:blipFill>
                <a:blip r:embed="rId3"/>
                <a:stretch>
                  <a:fillRect t="-10448" b="-20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oogle Shape;294;p48">
            <a:extLst>
              <a:ext uri="{FF2B5EF4-FFF2-40B4-BE49-F238E27FC236}">
                <a16:creationId xmlns:a16="http://schemas.microsoft.com/office/drawing/2014/main" id="{A828CDDB-4583-1F88-D50B-00F096D63A2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4596" t="4985" r="4627" b="6120"/>
          <a:stretch/>
        </p:blipFill>
        <p:spPr>
          <a:xfrm>
            <a:off x="-64008" y="0"/>
            <a:ext cx="1201229" cy="123136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E7E38FB-6636-DFC8-C6CE-BB78DF9F5935}"/>
              </a:ext>
            </a:extLst>
          </p:cNvPr>
          <p:cNvSpPr txBox="1"/>
          <p:nvPr/>
        </p:nvSpPr>
        <p:spPr>
          <a:xfrm>
            <a:off x="431168" y="1522761"/>
            <a:ext cx="803617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rbel" panose="020B0503020204020204" pitchFamily="34" charset="0"/>
              </a:rPr>
              <a:t>Shannon (1950) build an approximate language model with word co-occurrences. </a:t>
            </a:r>
          </a:p>
          <a:p>
            <a:endParaRPr lang="en-US" sz="2000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Markov assumptions: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 every node in a Bayesian network is 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conditionally independent 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of its </a:t>
            </a:r>
            <a:r>
              <a:rPr lang="en-US" sz="2000" dirty="0" err="1">
                <a:solidFill>
                  <a:schemeClr val="tx1"/>
                </a:solidFill>
                <a:latin typeface="Corbel" panose="020B0503020204020204" pitchFamily="34" charset="0"/>
              </a:rPr>
              <a:t>nondescendants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, 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given its parents</a:t>
            </a:r>
            <a:r>
              <a:rPr lang="en-US" sz="2000" dirty="0">
                <a:solidFill>
                  <a:schemeClr val="tx1"/>
                </a:solidFill>
                <a:latin typeface="Corbel" panose="020B0503020204020204" pitchFamily="34" charset="0"/>
              </a:rPr>
              <a:t>.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 </a:t>
            </a:r>
            <a:endParaRPr lang="en-US" sz="2000" dirty="0">
              <a:latin typeface="Corbel" panose="020B0503020204020204" pitchFamily="34" charset="0"/>
            </a:endParaRPr>
          </a:p>
          <a:p>
            <a:br>
              <a:rPr lang="en-US" sz="2000" dirty="0">
                <a:latin typeface="Corbel" panose="020B0503020204020204" pitchFamily="34" charset="0"/>
              </a:rPr>
            </a:b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3</a:t>
            </a:r>
            <a:r>
              <a:rPr lang="en-US" sz="2000" baseline="30000" dirty="0">
                <a:solidFill>
                  <a:srgbClr val="C00000"/>
                </a:solidFill>
                <a:latin typeface="Corbel" panose="020B0503020204020204" pitchFamily="34" charset="0"/>
              </a:rPr>
              <a:t>rd</a:t>
            </a:r>
            <a:r>
              <a:rPr lang="en-US" sz="2000" dirty="0">
                <a:latin typeface="Corbel" panose="020B0503020204020204" pitchFamily="34" charset="0"/>
              </a:rPr>
              <a:t> order approximation: </a:t>
            </a:r>
          </a:p>
          <a:p>
            <a:endParaRPr lang="en-US" sz="20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9C278097-B444-E69D-EA09-F0A07461BC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14568" y="4044639"/>
                <a:ext cx="6400800" cy="401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None/>
                </a:pPr>
                <a:r>
                  <a:rPr lang="en-US" dirty="0">
                    <a:latin typeface="Corbel" panose="020B0503020204020204" pitchFamily="34" charset="0"/>
                  </a:rPr>
                  <a:t> </a:t>
                </a:r>
                <a:r>
                  <a:rPr lang="en-US" b="1" dirty="0">
                    <a:latin typeface="Corbel" panose="020B0503020204020204" pitchFamily="34" charset="0"/>
                  </a:rPr>
                  <a:t>P</a:t>
                </a:r>
                <a:r>
                  <a:rPr lang="en-US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mat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| the cat sat on the)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 </a:t>
                </a:r>
                <a:r>
                  <a:rPr lang="en-US" b="1" dirty="0">
                    <a:latin typeface="Corbel" panose="020B0503020204020204" pitchFamily="34" charset="0"/>
                  </a:rPr>
                  <a:t>P</a:t>
                </a:r>
                <a:r>
                  <a:rPr lang="en-US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mat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| sat on the)  </a:t>
                </a: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9C278097-B444-E69D-EA09-F0A07461B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568" y="4044639"/>
                <a:ext cx="6400800" cy="401717"/>
              </a:xfrm>
              <a:prstGeom prst="rect">
                <a:avLst/>
              </a:prstGeom>
              <a:blipFill>
                <a:blip r:embed="rId5"/>
                <a:stretch>
                  <a:fillRect t="-28125" r="-1584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50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64715D46-CF8C-66AA-05BF-09F296911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5368" y="0"/>
            <a:ext cx="1397000" cy="16129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ACD82-24CB-674F-BEB0-C406B257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3173656-32DE-6820-9C40-5C97206B4F4B}"/>
              </a:ext>
            </a:extLst>
          </p:cNvPr>
          <p:cNvGrpSpPr/>
          <p:nvPr/>
        </p:nvGrpSpPr>
        <p:grpSpPr>
          <a:xfrm>
            <a:off x="5840679" y="3566914"/>
            <a:ext cx="1981200" cy="424745"/>
            <a:chOff x="5840679" y="3566914"/>
            <a:chExt cx="1981200" cy="424745"/>
          </a:xfrm>
        </p:grpSpPr>
        <p:sp>
          <p:nvSpPr>
            <p:cNvPr id="4" name="object 14">
              <a:extLst>
                <a:ext uri="{FF2B5EF4-FFF2-40B4-BE49-F238E27FC236}">
                  <a16:creationId xmlns:a16="http://schemas.microsoft.com/office/drawing/2014/main" id="{41B679CE-4838-3A1B-375E-0EFDB8680AB9}"/>
                </a:ext>
              </a:extLst>
            </p:cNvPr>
            <p:cNvSpPr/>
            <p:nvPr/>
          </p:nvSpPr>
          <p:spPr>
            <a:xfrm>
              <a:off x="6252961" y="3854546"/>
              <a:ext cx="1132887" cy="137113"/>
            </a:xfrm>
            <a:custGeom>
              <a:avLst/>
              <a:gdLst/>
              <a:ahLst/>
              <a:cxnLst/>
              <a:rect l="l" t="t" r="r" b="b"/>
              <a:pathLst>
                <a:path w="1981200" h="241300">
                  <a:moveTo>
                    <a:pt x="0" y="240945"/>
                  </a:moveTo>
                  <a:lnTo>
                    <a:pt x="8331" y="194051"/>
                  </a:lnTo>
                  <a:lnTo>
                    <a:pt x="31053" y="155757"/>
                  </a:lnTo>
                  <a:lnTo>
                    <a:pt x="64754" y="129938"/>
                  </a:lnTo>
                  <a:lnTo>
                    <a:pt x="106024" y="120471"/>
                  </a:lnTo>
                  <a:lnTo>
                    <a:pt x="884576" y="120473"/>
                  </a:lnTo>
                  <a:lnTo>
                    <a:pt x="925845" y="111006"/>
                  </a:lnTo>
                  <a:lnTo>
                    <a:pt x="959546" y="85187"/>
                  </a:lnTo>
                  <a:lnTo>
                    <a:pt x="982268" y="46893"/>
                  </a:lnTo>
                  <a:lnTo>
                    <a:pt x="990600" y="0"/>
                  </a:lnTo>
                  <a:lnTo>
                    <a:pt x="998931" y="46893"/>
                  </a:lnTo>
                  <a:lnTo>
                    <a:pt x="1021653" y="85187"/>
                  </a:lnTo>
                  <a:lnTo>
                    <a:pt x="1055354" y="111006"/>
                  </a:lnTo>
                  <a:lnTo>
                    <a:pt x="1096623" y="120473"/>
                  </a:lnTo>
                  <a:lnTo>
                    <a:pt x="1875176" y="120473"/>
                  </a:lnTo>
                  <a:lnTo>
                    <a:pt x="1916445" y="129941"/>
                  </a:lnTo>
                  <a:lnTo>
                    <a:pt x="1950146" y="155759"/>
                  </a:lnTo>
                  <a:lnTo>
                    <a:pt x="1972868" y="194053"/>
                  </a:lnTo>
                  <a:lnTo>
                    <a:pt x="1981200" y="240947"/>
                  </a:lnTo>
                </a:path>
              </a:pathLst>
            </a:custGeom>
            <a:ln w="28575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59A7863-DBD4-9412-1A69-A87C3F618D41}"/>
                    </a:ext>
                  </a:extLst>
                </p:cNvPr>
                <p:cNvSpPr txBox="1"/>
                <p:nvPr/>
              </p:nvSpPr>
              <p:spPr>
                <a:xfrm>
                  <a:off x="5840679" y="3566914"/>
                  <a:ext cx="198120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4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-US" dirty="0">
                      <a:latin typeface="Corbel" panose="020B0503020204020204" pitchFamily="34" charset="0"/>
                    </a:rPr>
                    <a:t> elements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59A7863-DBD4-9412-1A69-A87C3F618D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0679" y="3566914"/>
                  <a:ext cx="1981200" cy="307777"/>
                </a:xfrm>
                <a:prstGeom prst="rect">
                  <a:avLst/>
                </a:prstGeom>
                <a:blipFill>
                  <a:blip r:embed="rId7"/>
                  <a:stretch>
                    <a:fillRect t="-3846" b="-1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BE4FE39-057B-207B-6E95-51652C964603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8"/>
              </a:rPr>
              <a:t>Prediction and Entropy of Printed English, </a:t>
            </a:r>
            <a:r>
              <a:rPr lang="en-US" sz="1000" dirty="0" err="1">
                <a:latin typeface="Corbel" panose="020B0503020204020204" pitchFamily="34" charset="0"/>
                <a:hlinkClick r:id="rId8"/>
              </a:rPr>
              <a:t>Shanon</a:t>
            </a:r>
            <a:r>
              <a:rPr lang="en-US" sz="1000" dirty="0">
                <a:latin typeface="Corbel" panose="020B0503020204020204" pitchFamily="34" charset="0"/>
                <a:hlinkClick r:id="rId8"/>
              </a:rPr>
              <a:t> 1950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4033808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ctr">
                  <a:buNone/>
                </a:pPr>
                <a:r>
                  <a:rPr lang="en-US" sz="5400" dirty="0"/>
                  <a:t>   </a:t>
                </a:r>
                <a:r>
                  <a:rPr lang="en-US" sz="5400" b="1" dirty="0"/>
                  <a:t>P</a:t>
                </a:r>
                <a:r>
                  <a:rPr lang="en-US" sz="5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5400" dirty="0"/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5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5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FDAB-D6D2-2456-F626-25E621A00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58" y="514559"/>
                <a:ext cx="8388944" cy="840010"/>
              </a:xfrm>
              <a:blipFill>
                <a:blip r:embed="rId3"/>
                <a:stretch>
                  <a:fillRect t="-10448" b="-20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oogle Shape;294;p48">
            <a:extLst>
              <a:ext uri="{FF2B5EF4-FFF2-40B4-BE49-F238E27FC236}">
                <a16:creationId xmlns:a16="http://schemas.microsoft.com/office/drawing/2014/main" id="{A828CDDB-4583-1F88-D50B-00F096D63A2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4596" t="4985" r="4627" b="6120"/>
          <a:stretch/>
        </p:blipFill>
        <p:spPr>
          <a:xfrm>
            <a:off x="-64008" y="0"/>
            <a:ext cx="1201229" cy="123136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E7E38FB-6636-DFC8-C6CE-BB78DF9F5935}"/>
              </a:ext>
            </a:extLst>
          </p:cNvPr>
          <p:cNvSpPr txBox="1"/>
          <p:nvPr/>
        </p:nvSpPr>
        <p:spPr>
          <a:xfrm>
            <a:off x="431168" y="1522761"/>
            <a:ext cx="803617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rbel" panose="020B0503020204020204" pitchFamily="34" charset="0"/>
              </a:rPr>
              <a:t>Shannon (1950) build an approximate language model with word co-occurrences. </a:t>
            </a:r>
          </a:p>
          <a:p>
            <a:endParaRPr lang="en-US" sz="2000" dirty="0">
              <a:latin typeface="Corbel" panose="020B0503020204020204" pitchFamily="34" charset="0"/>
            </a:endParaRPr>
          </a:p>
          <a:p>
            <a:endParaRPr lang="en-US" sz="2000" dirty="0">
              <a:latin typeface="Corbel" panose="020B0503020204020204" pitchFamily="34" charset="0"/>
            </a:endParaRPr>
          </a:p>
          <a:p>
            <a:r>
              <a:rPr lang="en-US" sz="2000" dirty="0">
                <a:latin typeface="Corbel" panose="020B0503020204020204" pitchFamily="34" charset="0"/>
              </a:rPr>
              <a:t>Then, we can use counts of approximate conditional probability. </a:t>
            </a:r>
          </a:p>
          <a:p>
            <a:r>
              <a:rPr lang="en-US" sz="2000" dirty="0">
                <a:latin typeface="Corbel" panose="020B0503020204020204" pitchFamily="34" charset="0"/>
              </a:rPr>
              <a:t>Using the 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3</a:t>
            </a:r>
            <a:r>
              <a:rPr lang="en-US" sz="2000" baseline="30000" dirty="0">
                <a:solidFill>
                  <a:srgbClr val="C00000"/>
                </a:solidFill>
                <a:latin typeface="Corbel" panose="020B0503020204020204" pitchFamily="34" charset="0"/>
              </a:rPr>
              <a:t>rd</a:t>
            </a:r>
            <a:r>
              <a:rPr lang="en-US" sz="2000" dirty="0">
                <a:latin typeface="Corbel" panose="020B0503020204020204" pitchFamily="34" charset="0"/>
              </a:rPr>
              <a:t> order approximation, we can: </a:t>
            </a:r>
          </a:p>
          <a:p>
            <a:endParaRPr lang="en-US" sz="2000" dirty="0">
              <a:latin typeface="Corbel" panose="020B0503020204020204" pitchFamily="34" charset="0"/>
            </a:endParaRPr>
          </a:p>
          <a:p>
            <a:endParaRPr lang="en-US" sz="2000" dirty="0">
              <a:latin typeface="Corbel" panose="020B0503020204020204" pitchFamily="34" charset="0"/>
            </a:endParaRP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B97886E7-016B-3E5A-D3FB-793A54771A51}"/>
              </a:ext>
            </a:extLst>
          </p:cNvPr>
          <p:cNvSpPr txBox="1">
            <a:spLocks/>
          </p:cNvSpPr>
          <p:nvPr/>
        </p:nvSpPr>
        <p:spPr>
          <a:xfrm>
            <a:off x="2673413" y="3212852"/>
            <a:ext cx="6400800" cy="4017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</a:pPr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51" name="Picture 50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64715D46-CF8C-66AA-05BF-09F296911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5368" y="0"/>
            <a:ext cx="1397000" cy="1612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DA248A-9AE0-0E5E-F388-3A6793ED1E91}"/>
                  </a:ext>
                </a:extLst>
              </p:cNvPr>
              <p:cNvSpPr txBox="1"/>
              <p:nvPr/>
            </p:nvSpPr>
            <p:spPr>
              <a:xfrm>
                <a:off x="21901" y="3628046"/>
                <a:ext cx="9013504" cy="6817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ClrTx/>
                  <a:buNone/>
                </a:pPr>
                <a:r>
                  <a:rPr lang="en-US" sz="2400" dirty="0">
                    <a:latin typeface="Corbel" panose="020B0503020204020204" pitchFamily="34" charset="0"/>
                  </a:rPr>
                  <a:t> </a:t>
                </a:r>
                <a:r>
                  <a:rPr lang="en-US" sz="2400" b="1" dirty="0">
                    <a:latin typeface="Corbel" panose="020B0503020204020204" pitchFamily="34" charset="0"/>
                  </a:rPr>
                  <a:t>P</a:t>
                </a:r>
                <a:r>
                  <a:rPr lang="en-US" sz="2400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mat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| the cat sat on the)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sz="2400" b="1" dirty="0">
                    <a:latin typeface="Corbel" panose="020B0503020204020204" pitchFamily="34" charset="0"/>
                  </a:rPr>
                  <a:t>P</a:t>
                </a:r>
                <a:r>
                  <a:rPr lang="en-US" sz="2400" dirty="0">
                    <a:latin typeface="Corbel" panose="020B05030202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mat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| sat on the) </a:t>
                </a:r>
                <a14:m>
                  <m:oMath xmlns:m="http://schemas.openxmlformats.org/officeDocument/2006/math">
                    <m:r>
                      <a:rPr lang="en-US" sz="240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 dirty="0" smtClean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400" dirty="0" smtClean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400" dirty="0" smtClean="0">
                            <a:latin typeface="Cambria Math" panose="02040503050406030204" pitchFamily="18" charset="0"/>
                          </a:rPr>
                          <m:t>sat</m:t>
                        </m:r>
                        <m:r>
                          <a:rPr lang="en-US" sz="24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4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4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 smtClean="0">
                            <a:latin typeface="Cambria Math" panose="02040503050406030204" pitchFamily="18" charset="0"/>
                          </a:rPr>
                          <m:t>mat</m:t>
                        </m:r>
                        <m:r>
                          <a:rPr lang="en-US" sz="2400" dirty="0" smtClean="0">
                            <a:latin typeface="Cambria Math" panose="02040503050406030204" pitchFamily="18" charset="0"/>
                          </a:rPr>
                          <m:t>”)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sz="240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 smtClean="0">
                            <a:latin typeface="Cambria Math" panose="02040503050406030204" pitchFamily="18" charset="0"/>
                          </a:rPr>
                          <m:t>mat</m:t>
                        </m:r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”)</m:t>
                        </m:r>
                      </m:den>
                    </m:f>
                  </m:oMath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DA248A-9AE0-0E5E-F388-3A6793ED1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1" y="3628046"/>
                <a:ext cx="9013504" cy="681790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ACD82-24CB-674F-BEB0-C406B257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E53-BCCB-BE4E-A28A-722B6992CCD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940FED-B3C0-9027-00AD-EF05FFD73A93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7"/>
              </a:rPr>
              <a:t>Prediction and Entropy of Printed English, </a:t>
            </a:r>
            <a:r>
              <a:rPr lang="en-US" sz="1000" dirty="0" err="1">
                <a:latin typeface="Corbel" panose="020B0503020204020204" pitchFamily="34" charset="0"/>
                <a:hlinkClick r:id="rId7"/>
              </a:rPr>
              <a:t>Shanon</a:t>
            </a:r>
            <a:r>
              <a:rPr lang="en-US" sz="1000" dirty="0">
                <a:latin typeface="Corbel" panose="020B0503020204020204" pitchFamily="34" charset="0"/>
                <a:hlinkClick r:id="rId7"/>
              </a:rPr>
              <a:t> 1950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2198925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53">
            <a:extLst>
              <a:ext uri="{FF2B5EF4-FFF2-40B4-BE49-F238E27FC236}">
                <a16:creationId xmlns:a16="http://schemas.microsoft.com/office/drawing/2014/main" id="{CD914191-9880-A6C9-390C-D926BB82C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N-gram Language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FDAB-D6D2-2456-F626-25E621A008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latin typeface="Corbel" panose="020B0503020204020204" pitchFamily="34" charset="0"/>
              </a:rPr>
              <a:t>Terminology: </a:t>
            </a:r>
            <a:r>
              <a:rPr lang="en-US" sz="2000" i="1" dirty="0">
                <a:solidFill>
                  <a:srgbClr val="0070C0"/>
                </a:solidFill>
                <a:latin typeface="Corbel" panose="020B0503020204020204" pitchFamily="34" charset="0"/>
              </a:rPr>
              <a:t>n</a:t>
            </a:r>
            <a:r>
              <a:rPr lang="en-US" sz="2000" dirty="0">
                <a:solidFill>
                  <a:srgbClr val="C00000"/>
                </a:solidFill>
                <a:latin typeface="Corbel" panose="020B0503020204020204" pitchFamily="34" charset="0"/>
              </a:rPr>
              <a:t>-gram</a:t>
            </a:r>
            <a:r>
              <a:rPr lang="en-US" sz="2000" dirty="0">
                <a:latin typeface="Corbel" panose="020B0503020204020204" pitchFamily="34" charset="0"/>
              </a:rPr>
              <a:t> is a chunk of </a:t>
            </a:r>
            <a:r>
              <a:rPr lang="en-US" sz="2000" i="1" dirty="0">
                <a:solidFill>
                  <a:srgbClr val="0070C0"/>
                </a:solidFill>
                <a:latin typeface="Corbel" panose="020B0503020204020204" pitchFamily="34" charset="0"/>
              </a:rPr>
              <a:t>n</a:t>
            </a:r>
            <a:r>
              <a:rPr lang="en-US" sz="2000" dirty="0">
                <a:latin typeface="Corbel" panose="020B0503020204020204" pitchFamily="34" charset="0"/>
              </a:rPr>
              <a:t> consecutive words: </a:t>
            </a:r>
          </a:p>
          <a:p>
            <a:pPr marL="742950" lvl="1" indent="-285750"/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</a:rPr>
              <a:t>uni</a:t>
            </a:r>
            <a:r>
              <a:rPr lang="en-US" sz="1600" dirty="0">
                <a:latin typeface="Corbel" panose="020B0503020204020204" pitchFamily="34" charset="0"/>
              </a:rPr>
              <a:t>grams: “cat”, “mat”, “sat”, …</a:t>
            </a:r>
          </a:p>
          <a:p>
            <a:pPr marL="742950" lvl="1" indent="-285750"/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</a:rPr>
              <a:t>bi</a:t>
            </a:r>
            <a:r>
              <a:rPr lang="en-US" sz="1600" dirty="0">
                <a:latin typeface="Corbel" panose="020B0503020204020204" pitchFamily="34" charset="0"/>
              </a:rPr>
              <a:t>grams: “the cat”, “cat sat”, “sat on”, …</a:t>
            </a:r>
          </a:p>
          <a:p>
            <a:pPr marL="742950" lvl="1" indent="-285750"/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</a:rPr>
              <a:t>tri</a:t>
            </a:r>
            <a:r>
              <a:rPr lang="en-US" sz="1600" dirty="0">
                <a:latin typeface="Corbel" panose="020B0503020204020204" pitchFamily="34" charset="0"/>
              </a:rPr>
              <a:t>grams: “the cat sat”, “cat sat on”, “sat on the”, …</a:t>
            </a:r>
          </a:p>
          <a:p>
            <a:pPr marL="742950" lvl="1" indent="-285750"/>
            <a:r>
              <a:rPr lang="en-US" sz="1600" dirty="0">
                <a:solidFill>
                  <a:srgbClr val="C00000"/>
                </a:solidFill>
                <a:latin typeface="Corbel" panose="020B0503020204020204" pitchFamily="34" charset="0"/>
              </a:rPr>
              <a:t>four</a:t>
            </a:r>
            <a:r>
              <a:rPr lang="en-US" sz="1600" dirty="0">
                <a:latin typeface="Corbel" panose="020B0503020204020204" pitchFamily="34" charset="0"/>
              </a:rPr>
              <a:t>-grams: “the cat sat on”, “cat sat on the”, “sat on the mat”, …</a:t>
            </a:r>
            <a:r>
              <a:rPr lang="en-US" sz="1600" dirty="0"/>
              <a:t>   </a:t>
            </a:r>
            <a:br>
              <a:rPr lang="en-US" sz="1600" dirty="0"/>
            </a:br>
            <a:endParaRPr lang="en-US" sz="2400" dirty="0"/>
          </a:p>
          <a:p>
            <a:r>
              <a:rPr lang="en-US" sz="2400" i="1" dirty="0">
                <a:solidFill>
                  <a:srgbClr val="0070C0"/>
                </a:solidFill>
                <a:latin typeface="Corbel" panose="020B0503020204020204" pitchFamily="34" charset="0"/>
              </a:rPr>
              <a:t>n</a:t>
            </a:r>
            <a:r>
              <a:rPr lang="en-US" sz="2400" dirty="0"/>
              <a:t>-gram language model: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8A2180-36F0-B4DC-1D98-67B2C00AA5D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312CCC-5482-11FA-F3F7-5CCB805E42F8}"/>
                  </a:ext>
                </a:extLst>
              </p:cNvPr>
              <p:cNvSpPr txBox="1"/>
              <p:nvPr/>
            </p:nvSpPr>
            <p:spPr>
              <a:xfrm>
                <a:off x="1323963" y="3974600"/>
                <a:ext cx="616305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sz="2400" dirty="0">
                    <a:latin typeface="Corbel" panose="020B0503020204020204" pitchFamily="34" charset="0"/>
                  </a:rPr>
                  <a:t>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)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312CCC-5482-11FA-F3F7-5CCB805E4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963" y="3974600"/>
                <a:ext cx="6163056" cy="461665"/>
              </a:xfrm>
              <a:prstGeom prst="rect">
                <a:avLst/>
              </a:prstGeom>
              <a:blipFill>
                <a:blip r:embed="rId3"/>
                <a:stretch>
                  <a:fillRect t="-526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21" name="object 14">
            <a:extLst>
              <a:ext uri="{FF2B5EF4-FFF2-40B4-BE49-F238E27FC236}">
                <a16:creationId xmlns:a16="http://schemas.microsoft.com/office/drawing/2014/main" id="{CF10F8ED-3CA9-B792-DB29-97FD2936DDE0}"/>
              </a:ext>
            </a:extLst>
          </p:cNvPr>
          <p:cNvSpPr/>
          <p:nvPr/>
        </p:nvSpPr>
        <p:spPr>
          <a:xfrm>
            <a:off x="4991136" y="3758606"/>
            <a:ext cx="1981200" cy="241300"/>
          </a:xfrm>
          <a:custGeom>
            <a:avLst/>
            <a:gdLst/>
            <a:ahLst/>
            <a:cxnLst/>
            <a:rect l="l" t="t" r="r" b="b"/>
            <a:pathLst>
              <a:path w="1981200" h="241300">
                <a:moveTo>
                  <a:pt x="0" y="240945"/>
                </a:moveTo>
                <a:lnTo>
                  <a:pt x="8331" y="194051"/>
                </a:lnTo>
                <a:lnTo>
                  <a:pt x="31053" y="155757"/>
                </a:lnTo>
                <a:lnTo>
                  <a:pt x="64754" y="129938"/>
                </a:lnTo>
                <a:lnTo>
                  <a:pt x="106024" y="120471"/>
                </a:lnTo>
                <a:lnTo>
                  <a:pt x="884576" y="120473"/>
                </a:lnTo>
                <a:lnTo>
                  <a:pt x="925845" y="111006"/>
                </a:lnTo>
                <a:lnTo>
                  <a:pt x="959546" y="85187"/>
                </a:lnTo>
                <a:lnTo>
                  <a:pt x="982268" y="46893"/>
                </a:lnTo>
                <a:lnTo>
                  <a:pt x="990600" y="0"/>
                </a:lnTo>
                <a:lnTo>
                  <a:pt x="998931" y="46893"/>
                </a:lnTo>
                <a:lnTo>
                  <a:pt x="1021653" y="85187"/>
                </a:lnTo>
                <a:lnTo>
                  <a:pt x="1055354" y="111006"/>
                </a:lnTo>
                <a:lnTo>
                  <a:pt x="1096623" y="120473"/>
                </a:lnTo>
                <a:lnTo>
                  <a:pt x="1875176" y="120473"/>
                </a:lnTo>
                <a:lnTo>
                  <a:pt x="1916445" y="129941"/>
                </a:lnTo>
                <a:lnTo>
                  <a:pt x="1950146" y="155759"/>
                </a:lnTo>
                <a:lnTo>
                  <a:pt x="1972868" y="194053"/>
                </a:lnTo>
                <a:lnTo>
                  <a:pt x="1981200" y="240947"/>
                </a:lnTo>
              </a:path>
            </a:pathLst>
          </a:custGeom>
          <a:ln w="28575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5" name="TextBox 5124">
                <a:extLst>
                  <a:ext uri="{FF2B5EF4-FFF2-40B4-BE49-F238E27FC236}">
                    <a16:creationId xmlns:a16="http://schemas.microsoft.com/office/drawing/2014/main" id="{ACD07922-139F-2EA2-41AD-DCE296700B22}"/>
                  </a:ext>
                </a:extLst>
              </p:cNvPr>
              <p:cNvSpPr txBox="1"/>
              <p:nvPr/>
            </p:nvSpPr>
            <p:spPr>
              <a:xfrm>
                <a:off x="5031275" y="3406524"/>
                <a:ext cx="1981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800" dirty="0">
                    <a:latin typeface="Corbel" panose="020B0503020204020204" pitchFamily="34" charset="0"/>
                  </a:rPr>
                  <a:t> elements</a:t>
                </a:r>
              </a:p>
            </p:txBody>
          </p:sp>
        </mc:Choice>
        <mc:Fallback xmlns="">
          <p:sp>
            <p:nvSpPr>
              <p:cNvPr id="5125" name="TextBox 5124">
                <a:extLst>
                  <a:ext uri="{FF2B5EF4-FFF2-40B4-BE49-F238E27FC236}">
                    <a16:creationId xmlns:a16="http://schemas.microsoft.com/office/drawing/2014/main" id="{ACD07922-139F-2EA2-41AD-DCE296700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275" y="3406524"/>
                <a:ext cx="1981200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4615A89-2BAC-5A9D-DC52-A9BEA7A8A5E9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</a:t>
            </a:r>
            <a:r>
              <a:rPr lang="en-US" sz="1000" dirty="0">
                <a:latin typeface="Corbel" panose="020B0503020204020204" pitchFamily="34" charset="0"/>
                <a:hlinkClick r:id="rId5"/>
              </a:rPr>
              <a:t>Prediction and Entropy of Printed English, </a:t>
            </a:r>
            <a:r>
              <a:rPr lang="en-US" sz="1000" dirty="0" err="1">
                <a:latin typeface="Corbel" panose="020B0503020204020204" pitchFamily="34" charset="0"/>
                <a:hlinkClick r:id="rId5"/>
              </a:rPr>
              <a:t>Shanon</a:t>
            </a:r>
            <a:r>
              <a:rPr lang="en-US" sz="1000" dirty="0">
                <a:latin typeface="Corbel" panose="020B0503020204020204" pitchFamily="34" charset="0"/>
                <a:hlinkClick r:id="rId5"/>
              </a:rPr>
              <a:t> 1950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1531131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85019-DC8B-5D7A-5FC4-DF462C24D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Pre-Computed N-Grams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52165-D968-F1CD-DBF3-E6DC422900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Chart, line chart&#10;&#10;Description automatically generated">
            <a:extLst>
              <a:ext uri="{FF2B5EF4-FFF2-40B4-BE49-F238E27FC236}">
                <a16:creationId xmlns:a16="http://schemas.microsoft.com/office/drawing/2014/main" id="{7728B282-750E-6D81-58C0-5183C891A75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1317625"/>
            <a:ext cx="8521700" cy="3086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5C6C26-2D63-0480-F90C-40545845D551}"/>
              </a:ext>
            </a:extLst>
          </p:cNvPr>
          <p:cNvSpPr txBox="1"/>
          <p:nvPr/>
        </p:nvSpPr>
        <p:spPr>
          <a:xfrm>
            <a:off x="537879" y="4640595"/>
            <a:ext cx="80054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Google n-gram viewer </a:t>
            </a:r>
            <a:r>
              <a:rPr lang="en-US" dirty="0">
                <a:latin typeface="Corbel" panose="020B0503020204020204" pitchFamily="34" charset="0"/>
                <a:hlinkClick r:id="rId3"/>
              </a:rPr>
              <a:t>https://books.google.com/ngrams/</a:t>
            </a:r>
            <a:r>
              <a:rPr lang="en-US" dirty="0">
                <a:latin typeface="Corbel" panose="020B0503020204020204" pitchFamily="34" charset="0"/>
              </a:rPr>
              <a:t> </a:t>
            </a:r>
          </a:p>
          <a:p>
            <a:pPr algn="ctr"/>
            <a:r>
              <a:rPr lang="en-US" dirty="0">
                <a:latin typeface="Corbel" panose="020B0503020204020204" pitchFamily="34" charset="0"/>
              </a:rPr>
              <a:t>Data:  </a:t>
            </a:r>
            <a:r>
              <a:rPr lang="en-US" dirty="0">
                <a:latin typeface="Corbel" panose="020B0503020204020204" pitchFamily="34" charset="0"/>
                <a:hlinkClick r:id="rId4"/>
              </a:rPr>
              <a:t>http://storage.googleapis.com/books/ngrams/books/datasetsv2.html</a:t>
            </a:r>
            <a:r>
              <a:rPr lang="en-US" dirty="0">
                <a:latin typeface="Corbel" panose="020B0503020204020204" pitchFamily="34" charset="0"/>
              </a:rPr>
              <a:t> </a:t>
            </a:r>
          </a:p>
        </p:txBody>
      </p:sp>
      <p:pic>
        <p:nvPicPr>
          <p:cNvPr id="13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A21E958D-0059-3ABE-183B-7B49CAA34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8718" y="432131"/>
            <a:ext cx="3254336" cy="54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47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A1EB2-ED8F-7E23-B5A2-6CE8E6498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“Is Typesetting Mandatory?” No, but …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D1636A-3C4A-73AC-81F5-F7D8C472A3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5AB8B9F-02F2-0BEE-C683-59275C309141}"/>
              </a:ext>
            </a:extLst>
          </p:cNvPr>
          <p:cNvSpPr txBox="1">
            <a:spLocks/>
          </p:cNvSpPr>
          <p:nvPr/>
        </p:nvSpPr>
        <p:spPr>
          <a:xfrm>
            <a:off x="311700" y="1366484"/>
            <a:ext cx="8520600" cy="3777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</a:t>
            </a:r>
            <a:r>
              <a:rPr lang="en-US" b="1" dirty="0"/>
              <a:t>10x strongly</a:t>
            </a:r>
            <a:r>
              <a:rPr lang="en-US" dirty="0"/>
              <a:t> recommended. </a:t>
            </a:r>
          </a:p>
          <a:p>
            <a:r>
              <a:rPr lang="en-US" dirty="0"/>
              <a:t>It is a must-have skill if you’re considering going to any research field.</a:t>
            </a:r>
          </a:p>
          <a:p>
            <a:endParaRPr lang="en-US" dirty="0"/>
          </a:p>
        </p:txBody>
      </p:sp>
      <p:pic>
        <p:nvPicPr>
          <p:cNvPr id="11" name="Content Placeholder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D95116B-145A-295F-3F34-EEEDFE398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076" y="959031"/>
            <a:ext cx="6128619" cy="33428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4348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85019-DC8B-5D7A-5FC4-DF462C24D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Pre-Computed N-Grams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90B7D-78EC-E61C-D795-0504C6B637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548B95A3-57E8-ABF7-A37A-547E8A11D25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1349375"/>
            <a:ext cx="8940800" cy="3105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5C6C26-2D63-0480-F90C-40545845D551}"/>
              </a:ext>
            </a:extLst>
          </p:cNvPr>
          <p:cNvSpPr txBox="1"/>
          <p:nvPr/>
        </p:nvSpPr>
        <p:spPr>
          <a:xfrm>
            <a:off x="537879" y="4640595"/>
            <a:ext cx="80054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Google n-gram viewer </a:t>
            </a:r>
            <a:r>
              <a:rPr lang="en-US" dirty="0">
                <a:latin typeface="Corbel" panose="020B0503020204020204" pitchFamily="34" charset="0"/>
                <a:hlinkClick r:id="rId3"/>
              </a:rPr>
              <a:t>https://books.google.com/ngrams/</a:t>
            </a:r>
            <a:r>
              <a:rPr lang="en-US" dirty="0">
                <a:latin typeface="Corbel" panose="020B0503020204020204" pitchFamily="34" charset="0"/>
              </a:rPr>
              <a:t> </a:t>
            </a:r>
          </a:p>
          <a:p>
            <a:pPr algn="ctr"/>
            <a:r>
              <a:rPr lang="en-US" dirty="0">
                <a:latin typeface="Corbel" panose="020B0503020204020204" pitchFamily="34" charset="0"/>
              </a:rPr>
              <a:t>Data:  </a:t>
            </a:r>
            <a:r>
              <a:rPr lang="en-US" dirty="0">
                <a:latin typeface="Corbel" panose="020B0503020204020204" pitchFamily="34" charset="0"/>
                <a:hlinkClick r:id="rId4"/>
              </a:rPr>
              <a:t>http://storage.googleapis.com/books/ngrams/books/datasetsv2.html</a:t>
            </a:r>
            <a:r>
              <a:rPr lang="en-US" dirty="0">
                <a:latin typeface="Corbel" panose="020B0503020204020204" pitchFamily="34" charset="0"/>
              </a:rPr>
              <a:t> </a:t>
            </a: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13FE43DA-0C17-AE75-840B-4E6061CB52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8718" y="432131"/>
            <a:ext cx="3254336" cy="54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3352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85019-DC8B-5D7A-5FC4-DF462C24D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Pre-Computed N-Grams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771189-38AA-BFA2-0D3A-E8415EBF72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5C6C26-2D63-0480-F90C-40545845D551}"/>
              </a:ext>
            </a:extLst>
          </p:cNvPr>
          <p:cNvSpPr txBox="1"/>
          <p:nvPr/>
        </p:nvSpPr>
        <p:spPr>
          <a:xfrm>
            <a:off x="537879" y="4640595"/>
            <a:ext cx="80054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Google n-gram viewer </a:t>
            </a:r>
            <a:r>
              <a:rPr lang="en-US" dirty="0">
                <a:latin typeface="Corbel" panose="020B0503020204020204" pitchFamily="34" charset="0"/>
                <a:hlinkClick r:id="rId2"/>
              </a:rPr>
              <a:t>https://books.google.com/ngrams/</a:t>
            </a:r>
            <a:r>
              <a:rPr lang="en-US" dirty="0">
                <a:latin typeface="Corbel" panose="020B0503020204020204" pitchFamily="34" charset="0"/>
              </a:rPr>
              <a:t> </a:t>
            </a:r>
          </a:p>
          <a:p>
            <a:pPr algn="ctr"/>
            <a:r>
              <a:rPr lang="en-US" dirty="0">
                <a:latin typeface="Corbel" panose="020B0503020204020204" pitchFamily="34" charset="0"/>
              </a:rPr>
              <a:t>Data:  </a:t>
            </a:r>
            <a:r>
              <a:rPr lang="en-US" dirty="0">
                <a:latin typeface="Corbel" panose="020B0503020204020204" pitchFamily="34" charset="0"/>
                <a:hlinkClick r:id="rId3"/>
              </a:rPr>
              <a:t>http://storage.googleapis.com/books/ngrams/books/datasetsv2.html</a:t>
            </a:r>
            <a:r>
              <a:rPr lang="en-US" dirty="0">
                <a:latin typeface="Corbel" panose="020B0503020204020204" pitchFamily="34" charset="0"/>
              </a:rPr>
              <a:t> </a:t>
            </a:r>
          </a:p>
        </p:txBody>
      </p:sp>
      <p:pic>
        <p:nvPicPr>
          <p:cNvPr id="6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242D01EB-B9E8-7124-65F2-BB38E17712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37"/>
          <a:stretch/>
        </p:blipFill>
        <p:spPr>
          <a:xfrm>
            <a:off x="117486" y="1302551"/>
            <a:ext cx="9116296" cy="309911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89A624-54C8-91B7-01C7-20B4120FA652}"/>
              </a:ext>
            </a:extLst>
          </p:cNvPr>
          <p:cNvSpPr txBox="1"/>
          <p:nvPr/>
        </p:nvSpPr>
        <p:spPr>
          <a:xfrm>
            <a:off x="927561" y="1257448"/>
            <a:ext cx="2341855" cy="578882"/>
          </a:xfrm>
          <a:prstGeom prst="wedgeRoundRectCallout">
            <a:avLst>
              <a:gd name="adj1" fmla="val 32660"/>
              <a:gd name="adj2" fmla="val 92691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Language models can tell us something about us … </a:t>
            </a:r>
          </a:p>
        </p:txBody>
      </p: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36EF4225-AC8E-C45C-43D4-952989B4C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8718" y="432131"/>
            <a:ext cx="3254336" cy="54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467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85019-DC8B-5D7A-5FC4-DF462C24D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Pre-Computed N-Grams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448B9-A4E8-CE2C-D7B6-34376AC164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F1F9CFA0-4A98-8EA6-031C-C4EAACB48DF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1227138"/>
            <a:ext cx="8521700" cy="32670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5C6C26-2D63-0480-F90C-40545845D551}"/>
              </a:ext>
            </a:extLst>
          </p:cNvPr>
          <p:cNvSpPr txBox="1"/>
          <p:nvPr/>
        </p:nvSpPr>
        <p:spPr>
          <a:xfrm>
            <a:off x="537879" y="4640595"/>
            <a:ext cx="80054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Google n-gram viewer </a:t>
            </a:r>
            <a:r>
              <a:rPr lang="en-US" dirty="0">
                <a:latin typeface="Corbel" panose="020B0503020204020204" pitchFamily="34" charset="0"/>
                <a:hlinkClick r:id="rId3"/>
              </a:rPr>
              <a:t>https://books.google.com/ngrams/</a:t>
            </a:r>
            <a:r>
              <a:rPr lang="en-US" dirty="0">
                <a:latin typeface="Corbel" panose="020B0503020204020204" pitchFamily="34" charset="0"/>
              </a:rPr>
              <a:t> </a:t>
            </a:r>
          </a:p>
          <a:p>
            <a:pPr algn="ctr"/>
            <a:r>
              <a:rPr lang="en-US" dirty="0">
                <a:latin typeface="Corbel" panose="020B0503020204020204" pitchFamily="34" charset="0"/>
              </a:rPr>
              <a:t>Data:  </a:t>
            </a:r>
            <a:r>
              <a:rPr lang="en-US" dirty="0">
                <a:latin typeface="Corbel" panose="020B0503020204020204" pitchFamily="34" charset="0"/>
                <a:hlinkClick r:id="rId4"/>
              </a:rPr>
              <a:t>http://storage.googleapis.com/books/ngrams/books/datasetsv2.html</a:t>
            </a:r>
            <a:r>
              <a:rPr lang="en-US" dirty="0"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BBCD53-D1EC-9384-F5E5-FFB4D65B349C}"/>
              </a:ext>
            </a:extLst>
          </p:cNvPr>
          <p:cNvSpPr txBox="1"/>
          <p:nvPr/>
        </p:nvSpPr>
        <p:spPr>
          <a:xfrm>
            <a:off x="3501022" y="1203681"/>
            <a:ext cx="2341855" cy="578882"/>
          </a:xfrm>
          <a:prstGeom prst="wedgeRoundRectCallout">
            <a:avLst>
              <a:gd name="adj1" fmla="val -61097"/>
              <a:gd name="adj2" fmla="val 42560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Language models can tell us something about us … </a:t>
            </a: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2AAAC2AD-3084-319C-58A8-1E0D05E892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8718" y="432131"/>
            <a:ext cx="3254336" cy="54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08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B3B2-1AB7-2CE7-1824-0295B567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Generation from N-Gram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81BD2-AF1C-670C-A449-7C856D47D9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98450" indent="-285750">
              <a:lnSpc>
                <a:spcPts val="2725"/>
              </a:lnSpc>
              <a:spcBef>
                <a:spcPts val="100"/>
              </a:spcBef>
              <a:buClr>
                <a:srgbClr val="8C1515"/>
              </a:buClr>
              <a:tabLst>
                <a:tab pos="354965" algn="l"/>
                <a:tab pos="355600" algn="l"/>
              </a:tabLst>
            </a:pPr>
            <a:r>
              <a:rPr lang="en-US" spc="-5" dirty="0">
                <a:latin typeface="Corbel" panose="020B0503020204020204" pitchFamily="34" charset="0"/>
                <a:cs typeface="Calibri"/>
              </a:rPr>
              <a:t>You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can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build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a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simple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b="1" spc="-5" dirty="0">
                <a:solidFill>
                  <a:schemeClr val="accent1"/>
                </a:solidFill>
                <a:latin typeface="Corbel" panose="020B0503020204020204" pitchFamily="34" charset="0"/>
                <a:cs typeface="Calibri"/>
              </a:rPr>
              <a:t>tri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gram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Language</a:t>
            </a:r>
            <a:r>
              <a:rPr lang="en-US" spc="1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Model</a:t>
            </a:r>
            <a:r>
              <a:rPr lang="en-US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over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a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1.7</a:t>
            </a:r>
            <a:r>
              <a:rPr lang="en-US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million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corpus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a</a:t>
            </a:r>
            <a:r>
              <a:rPr lang="en-US" spc="5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few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dirty="0">
                <a:latin typeface="Corbel" panose="020B0503020204020204" pitchFamily="34" charset="0"/>
                <a:cs typeface="Calibri"/>
              </a:rPr>
              <a:t>seconds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on</a:t>
            </a:r>
            <a:r>
              <a:rPr lang="en-US" spc="10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your</a:t>
            </a:r>
            <a:r>
              <a:rPr lang="en-US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pc="-5" dirty="0">
                <a:latin typeface="Corbel" panose="020B0503020204020204" pitchFamily="34" charset="0"/>
                <a:cs typeface="Calibri"/>
              </a:rPr>
              <a:t>laptop*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FD1BD82-F376-D9B4-CEF8-0C32CD88EF37}"/>
              </a:ext>
            </a:extLst>
          </p:cNvPr>
          <p:cNvSpPr txBox="1"/>
          <p:nvPr/>
        </p:nvSpPr>
        <p:spPr>
          <a:xfrm>
            <a:off x="282633" y="4767263"/>
            <a:ext cx="54710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*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Try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for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yourself:</a:t>
            </a:r>
            <a:r>
              <a:rPr sz="1400" spc="25" dirty="0">
                <a:solidFill>
                  <a:srgbClr val="4198B5"/>
                </a:solidFill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https://nlpforhackers.io/language-models/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FC110-1201-11F3-2FAA-C2860694A9D3}"/>
              </a:ext>
            </a:extLst>
          </p:cNvPr>
          <p:cNvSpPr txBox="1"/>
          <p:nvPr/>
        </p:nvSpPr>
        <p:spPr>
          <a:xfrm>
            <a:off x="6163056" y="4748975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[adopted from Chris Manning]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93D689F-8388-942E-968C-5E3BC830A03E}"/>
              </a:ext>
            </a:extLst>
          </p:cNvPr>
          <p:cNvSpPr txBox="1"/>
          <p:nvPr/>
        </p:nvSpPr>
        <p:spPr>
          <a:xfrm>
            <a:off x="800501" y="2346808"/>
            <a:ext cx="2343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29815" algn="l"/>
              </a:tabLst>
            </a:pPr>
            <a:r>
              <a:rPr sz="2400" dirty="0">
                <a:latin typeface="Consolas" panose="020B0609020204030204" pitchFamily="49" charset="0"/>
                <a:cs typeface="Consolas" panose="020B0609020204030204" pitchFamily="49" charset="0"/>
              </a:rPr>
              <a:t>today</a:t>
            </a:r>
            <a:r>
              <a:rPr sz="2400" spc="-45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2400" spc="-5" dirty="0">
                <a:latin typeface="Consolas" panose="020B0609020204030204" pitchFamily="49" charset="0"/>
                <a:cs typeface="Consolas" panose="020B0609020204030204" pitchFamily="49" charset="0"/>
              </a:rPr>
              <a:t>the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endParaRPr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BE7C6DD5-FFAD-2121-1704-E101ED4427D3}"/>
              </a:ext>
            </a:extLst>
          </p:cNvPr>
          <p:cNvSpPr txBox="1"/>
          <p:nvPr/>
        </p:nvSpPr>
        <p:spPr>
          <a:xfrm>
            <a:off x="5551850" y="3848370"/>
            <a:ext cx="2840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Otherwise,</a:t>
            </a: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seems</a:t>
            </a:r>
            <a:r>
              <a:rPr sz="1800" spc="-1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reasonable!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F1E17E85-EDD5-0D65-D715-CA4D75D89A05}"/>
              </a:ext>
            </a:extLst>
          </p:cNvPr>
          <p:cNvSpPr txBox="1"/>
          <p:nvPr/>
        </p:nvSpPr>
        <p:spPr>
          <a:xfrm>
            <a:off x="1279986" y="3163556"/>
            <a:ext cx="1547653" cy="567463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49225" marR="5080" indent="-137160">
              <a:lnSpc>
                <a:spcPts val="2090"/>
              </a:lnSpc>
              <a:spcBef>
                <a:spcPts val="225"/>
              </a:spcBef>
            </a:pP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get probability </a:t>
            </a:r>
            <a:r>
              <a:rPr sz="1800" spc="-39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distribution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2C5ED475-A253-32DD-777C-AC877FC68221}"/>
              </a:ext>
            </a:extLst>
          </p:cNvPr>
          <p:cNvSpPr txBox="1"/>
          <p:nvPr/>
        </p:nvSpPr>
        <p:spPr>
          <a:xfrm>
            <a:off x="5775108" y="2694051"/>
            <a:ext cx="2262468" cy="84253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00400"/>
              </a:lnSpc>
              <a:spcBef>
                <a:spcPts val="90"/>
              </a:spcBef>
            </a:pPr>
            <a:r>
              <a:rPr sz="1800" u="sng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rbel" panose="020B0503020204020204" pitchFamily="34" charset="0"/>
                <a:cs typeface="Calibri"/>
              </a:rPr>
              <a:t>Sparsity problem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: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not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much 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granularity </a:t>
            </a:r>
            <a:r>
              <a:rPr sz="1800" spc="-39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in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the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probability distribution</a:t>
            </a:r>
            <a:endParaRPr sz="18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88C3F75C-C9F4-CE80-C94A-31B608C162FB}"/>
              </a:ext>
            </a:extLst>
          </p:cNvPr>
          <p:cNvCxnSpPr/>
          <p:nvPr/>
        </p:nvCxnSpPr>
        <p:spPr>
          <a:xfrm rot="16200000" flipH="1">
            <a:off x="2776347" y="2920365"/>
            <a:ext cx="875538" cy="649224"/>
          </a:xfrm>
          <a:prstGeom prst="bentConnector3">
            <a:avLst>
              <a:gd name="adj1" fmla="val 10117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56524F-39F0-02C5-5E7E-81902D36E766}"/>
              </a:ext>
            </a:extLst>
          </p:cNvPr>
          <p:cNvSpPr txBox="1"/>
          <p:nvPr/>
        </p:nvSpPr>
        <p:spPr>
          <a:xfrm>
            <a:off x="3543014" y="3054330"/>
            <a:ext cx="213201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company 	0.153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bank 	0.153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price 	0.077 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italian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0.039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emirate 	0.039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86436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5" grpId="0"/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B3B2-1AB7-2CE7-1824-0295B567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Generation from N-Gram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81BD2-AF1C-670C-A449-7C856D47D9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98450" indent="-285750">
              <a:lnSpc>
                <a:spcPts val="2725"/>
              </a:lnSpc>
              <a:spcBef>
                <a:spcPts val="100"/>
              </a:spcBef>
              <a:buClr>
                <a:srgbClr val="8C1515"/>
              </a:buClr>
              <a:tabLst>
                <a:tab pos="354965" algn="l"/>
                <a:tab pos="355600" algn="l"/>
              </a:tabLst>
            </a:pPr>
            <a:r>
              <a:rPr lang="en-US" spc="-5" dirty="0">
                <a:latin typeface="Corbel" panose="020B0503020204020204" pitchFamily="34" charset="0"/>
                <a:cs typeface="Calibri"/>
              </a:rPr>
              <a:t>Now we can sample from this mode: 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FD1BD82-F376-D9B4-CEF8-0C32CD88EF37}"/>
              </a:ext>
            </a:extLst>
          </p:cNvPr>
          <p:cNvSpPr txBox="1"/>
          <p:nvPr/>
        </p:nvSpPr>
        <p:spPr>
          <a:xfrm>
            <a:off x="282633" y="4767263"/>
            <a:ext cx="54710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*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Try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for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yourself:</a:t>
            </a:r>
            <a:r>
              <a:rPr sz="1400" spc="25" dirty="0">
                <a:solidFill>
                  <a:srgbClr val="4198B5"/>
                </a:solidFill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https://nlpforhackers.io/language-models/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FC110-1201-11F3-2FAA-C2860694A9D3}"/>
              </a:ext>
            </a:extLst>
          </p:cNvPr>
          <p:cNvSpPr txBox="1"/>
          <p:nvPr/>
        </p:nvSpPr>
        <p:spPr>
          <a:xfrm>
            <a:off x="6163056" y="4748975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[adopted from Chris Manning]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93D689F-8388-942E-968C-5E3BC830A03E}"/>
              </a:ext>
            </a:extLst>
          </p:cNvPr>
          <p:cNvSpPr txBox="1"/>
          <p:nvPr/>
        </p:nvSpPr>
        <p:spPr>
          <a:xfrm>
            <a:off x="800501" y="2346808"/>
            <a:ext cx="2343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29815" algn="l"/>
              </a:tabLst>
            </a:pPr>
            <a:r>
              <a:rPr sz="2400" dirty="0">
                <a:latin typeface="Consolas" panose="020B0609020204030204" pitchFamily="49" charset="0"/>
                <a:cs typeface="Consolas" panose="020B0609020204030204" pitchFamily="49" charset="0"/>
              </a:rPr>
              <a:t>today</a:t>
            </a:r>
            <a:r>
              <a:rPr sz="2400" spc="-45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2400" spc="-5" dirty="0">
                <a:latin typeface="Consolas" panose="020B0609020204030204" pitchFamily="49" charset="0"/>
                <a:cs typeface="Consolas" panose="020B0609020204030204" pitchFamily="49" charset="0"/>
              </a:rPr>
              <a:t>the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endParaRPr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F1E17E85-EDD5-0D65-D715-CA4D75D89A05}"/>
              </a:ext>
            </a:extLst>
          </p:cNvPr>
          <p:cNvSpPr txBox="1"/>
          <p:nvPr/>
        </p:nvSpPr>
        <p:spPr>
          <a:xfrm>
            <a:off x="1279986" y="3163556"/>
            <a:ext cx="1547653" cy="567463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49225" marR="5080" indent="-137160">
              <a:lnSpc>
                <a:spcPts val="2090"/>
              </a:lnSpc>
              <a:spcBef>
                <a:spcPts val="225"/>
              </a:spcBef>
            </a:pP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get probability </a:t>
            </a:r>
            <a:r>
              <a:rPr sz="1800" spc="-39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distribution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2C5ED475-A253-32DD-777C-AC877FC68221}"/>
              </a:ext>
            </a:extLst>
          </p:cNvPr>
          <p:cNvSpPr txBox="1"/>
          <p:nvPr/>
        </p:nvSpPr>
        <p:spPr>
          <a:xfrm>
            <a:off x="5775108" y="2694051"/>
            <a:ext cx="2262468" cy="84253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00400"/>
              </a:lnSpc>
              <a:spcBef>
                <a:spcPts val="90"/>
              </a:spcBef>
            </a:pPr>
            <a:r>
              <a:rPr sz="1800" u="sng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rbel" panose="020B0503020204020204" pitchFamily="34" charset="0"/>
                <a:cs typeface="Calibri"/>
              </a:rPr>
              <a:t>Sparsity problem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: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not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much 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granularity </a:t>
            </a:r>
            <a:r>
              <a:rPr sz="1800" spc="-39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in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the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probability distribution</a:t>
            </a:r>
            <a:endParaRPr sz="18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88C3F75C-C9F4-CE80-C94A-31B608C162FB}"/>
              </a:ext>
            </a:extLst>
          </p:cNvPr>
          <p:cNvCxnSpPr/>
          <p:nvPr/>
        </p:nvCxnSpPr>
        <p:spPr>
          <a:xfrm rot="16200000" flipH="1">
            <a:off x="2776347" y="2920365"/>
            <a:ext cx="875538" cy="649224"/>
          </a:xfrm>
          <a:prstGeom prst="bentConnector3">
            <a:avLst>
              <a:gd name="adj1" fmla="val 10117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56524F-39F0-02C5-5E7E-81902D36E766}"/>
              </a:ext>
            </a:extLst>
          </p:cNvPr>
          <p:cNvSpPr txBox="1"/>
          <p:nvPr/>
        </p:nvSpPr>
        <p:spPr>
          <a:xfrm>
            <a:off x="3543014" y="3054330"/>
            <a:ext cx="213201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company 	0.153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bank 	0.153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price 	0.077 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italian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0.039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emirate 	0.039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DC0BDE-64EC-69BA-8352-995AD94510C8}"/>
              </a:ext>
            </a:extLst>
          </p:cNvPr>
          <p:cNvSpPr/>
          <p:nvPr/>
        </p:nvSpPr>
        <p:spPr>
          <a:xfrm>
            <a:off x="3557016" y="3529377"/>
            <a:ext cx="1636776" cy="228807"/>
          </a:xfrm>
          <a:prstGeom prst="rect">
            <a:avLst/>
          </a:prstGeom>
          <a:solidFill>
            <a:srgbClr val="C0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980A25DA-5D27-7874-82B3-01E84161E110}"/>
              </a:ext>
            </a:extLst>
          </p:cNvPr>
          <p:cNvSpPr txBox="1"/>
          <p:nvPr/>
        </p:nvSpPr>
        <p:spPr>
          <a:xfrm>
            <a:off x="5551850" y="3848370"/>
            <a:ext cx="2840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Otherwise,</a:t>
            </a: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seems</a:t>
            </a:r>
            <a:r>
              <a:rPr sz="1800" spc="-1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reasonable!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335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B3B2-1AB7-2CE7-1824-0295B567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Generation from N-Gram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81BD2-AF1C-670C-A449-7C856D47D9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355600" indent="-342900">
              <a:lnSpc>
                <a:spcPts val="2725"/>
              </a:lnSpc>
              <a:spcBef>
                <a:spcPts val="100"/>
              </a:spcBef>
              <a:buClr>
                <a:srgbClr val="8C1515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lang="en-US" spc="-5" dirty="0">
                <a:latin typeface="Corbel" panose="020B0503020204020204" pitchFamily="34" charset="0"/>
                <a:cs typeface="Calibri"/>
              </a:rPr>
              <a:t>Now we can sample from this mode: 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FD1BD82-F376-D9B4-CEF8-0C32CD88EF37}"/>
              </a:ext>
            </a:extLst>
          </p:cNvPr>
          <p:cNvSpPr txBox="1"/>
          <p:nvPr/>
        </p:nvSpPr>
        <p:spPr>
          <a:xfrm>
            <a:off x="282633" y="4767263"/>
            <a:ext cx="54710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*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Try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for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yourself:</a:t>
            </a:r>
            <a:r>
              <a:rPr sz="1400" spc="25" dirty="0">
                <a:solidFill>
                  <a:srgbClr val="4198B5"/>
                </a:solidFill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https://nlpforhackers.io/language-models/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FC110-1201-11F3-2FAA-C2860694A9D3}"/>
              </a:ext>
            </a:extLst>
          </p:cNvPr>
          <p:cNvSpPr txBox="1"/>
          <p:nvPr/>
        </p:nvSpPr>
        <p:spPr>
          <a:xfrm>
            <a:off x="6163056" y="4748975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[adopted from Chris Manning]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93D689F-8388-942E-968C-5E3BC830A03E}"/>
              </a:ext>
            </a:extLst>
          </p:cNvPr>
          <p:cNvSpPr txBox="1"/>
          <p:nvPr/>
        </p:nvSpPr>
        <p:spPr>
          <a:xfrm>
            <a:off x="800500" y="2346808"/>
            <a:ext cx="476479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29815" algn="l"/>
              </a:tabLst>
            </a:pPr>
            <a:r>
              <a:rPr sz="2400" dirty="0">
                <a:latin typeface="Consolas" panose="020B0609020204030204" pitchFamily="49" charset="0"/>
                <a:cs typeface="Consolas" panose="020B0609020204030204" pitchFamily="49" charset="0"/>
              </a:rPr>
              <a:t>today</a:t>
            </a:r>
            <a:r>
              <a:rPr sz="2400" spc="-45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2400" spc="-5" dirty="0">
                <a:latin typeface="Consolas" panose="020B0609020204030204" pitchFamily="49" charset="0"/>
                <a:cs typeface="Consolas" panose="020B0609020204030204" pitchFamily="49" charset="0"/>
              </a:rPr>
              <a:t>the </a:t>
            </a:r>
            <a:r>
              <a:rPr lang="en-US" sz="2400" spc="-5" dirty="0">
                <a:latin typeface="Consolas" panose="020B0609020204030204" pitchFamily="49" charset="0"/>
                <a:cs typeface="Consolas" panose="020B0609020204030204" pitchFamily="49" charset="0"/>
              </a:rPr>
              <a:t>price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endParaRPr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F1E17E85-EDD5-0D65-D715-CA4D75D89A05}"/>
              </a:ext>
            </a:extLst>
          </p:cNvPr>
          <p:cNvSpPr txBox="1"/>
          <p:nvPr/>
        </p:nvSpPr>
        <p:spPr>
          <a:xfrm>
            <a:off x="1279986" y="3163556"/>
            <a:ext cx="1547653" cy="567463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49225" marR="5080" indent="-137160">
              <a:lnSpc>
                <a:spcPts val="2090"/>
              </a:lnSpc>
              <a:spcBef>
                <a:spcPts val="225"/>
              </a:spcBef>
            </a:pP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get probability </a:t>
            </a:r>
            <a:r>
              <a:rPr sz="1800" spc="-39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distribution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2C5ED475-A253-32DD-777C-AC877FC68221}"/>
              </a:ext>
            </a:extLst>
          </p:cNvPr>
          <p:cNvSpPr txBox="1"/>
          <p:nvPr/>
        </p:nvSpPr>
        <p:spPr>
          <a:xfrm>
            <a:off x="5775108" y="2694051"/>
            <a:ext cx="2262468" cy="84253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00400"/>
              </a:lnSpc>
              <a:spcBef>
                <a:spcPts val="90"/>
              </a:spcBef>
            </a:pPr>
            <a:r>
              <a:rPr sz="1800" u="sng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rbel" panose="020B0503020204020204" pitchFamily="34" charset="0"/>
                <a:cs typeface="Calibri"/>
              </a:rPr>
              <a:t>Sparsity problem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: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not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much 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granularity </a:t>
            </a:r>
            <a:r>
              <a:rPr sz="1800" spc="-39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in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the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probability distribution</a:t>
            </a:r>
            <a:endParaRPr sz="18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88C3F75C-C9F4-CE80-C94A-31B608C162FB}"/>
              </a:ext>
            </a:extLst>
          </p:cNvPr>
          <p:cNvCxnSpPr>
            <a:cxnSpLocks/>
          </p:cNvCxnSpPr>
          <p:nvPr/>
        </p:nvCxnSpPr>
        <p:spPr>
          <a:xfrm rot="16200000" flipH="1">
            <a:off x="2776347" y="2920365"/>
            <a:ext cx="875538" cy="649224"/>
          </a:xfrm>
          <a:prstGeom prst="bentConnector3">
            <a:avLst>
              <a:gd name="adj1" fmla="val 10117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56524F-39F0-02C5-5E7E-81902D36E766}"/>
              </a:ext>
            </a:extLst>
          </p:cNvPr>
          <p:cNvSpPr txBox="1"/>
          <p:nvPr/>
        </p:nvSpPr>
        <p:spPr>
          <a:xfrm>
            <a:off x="3543014" y="3054330"/>
            <a:ext cx="213201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of 	0.308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	0.050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it 	0.046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to 	0.046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is 	0.031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DC0BDE-64EC-69BA-8352-995AD94510C8}"/>
              </a:ext>
            </a:extLst>
          </p:cNvPr>
          <p:cNvSpPr/>
          <p:nvPr/>
        </p:nvSpPr>
        <p:spPr>
          <a:xfrm>
            <a:off x="3557016" y="3081321"/>
            <a:ext cx="1636776" cy="228807"/>
          </a:xfrm>
          <a:prstGeom prst="rect">
            <a:avLst/>
          </a:prstGeom>
          <a:solidFill>
            <a:srgbClr val="C0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object 14">
            <a:extLst>
              <a:ext uri="{FF2B5EF4-FFF2-40B4-BE49-F238E27FC236}">
                <a16:creationId xmlns:a16="http://schemas.microsoft.com/office/drawing/2014/main" id="{829B102E-F6EC-F6EA-1A29-EBB8559E60D3}"/>
              </a:ext>
            </a:extLst>
          </p:cNvPr>
          <p:cNvSpPr/>
          <p:nvPr/>
        </p:nvSpPr>
        <p:spPr>
          <a:xfrm>
            <a:off x="1911052" y="2262678"/>
            <a:ext cx="1207838" cy="113157"/>
          </a:xfrm>
          <a:custGeom>
            <a:avLst/>
            <a:gdLst/>
            <a:ahLst/>
            <a:cxnLst/>
            <a:rect l="l" t="t" r="r" b="b"/>
            <a:pathLst>
              <a:path w="1981200" h="241300">
                <a:moveTo>
                  <a:pt x="0" y="240945"/>
                </a:moveTo>
                <a:lnTo>
                  <a:pt x="8331" y="194051"/>
                </a:lnTo>
                <a:lnTo>
                  <a:pt x="31053" y="155757"/>
                </a:lnTo>
                <a:lnTo>
                  <a:pt x="64754" y="129938"/>
                </a:lnTo>
                <a:lnTo>
                  <a:pt x="106024" y="120471"/>
                </a:lnTo>
                <a:lnTo>
                  <a:pt x="884576" y="120473"/>
                </a:lnTo>
                <a:lnTo>
                  <a:pt x="925845" y="111006"/>
                </a:lnTo>
                <a:lnTo>
                  <a:pt x="959546" y="85187"/>
                </a:lnTo>
                <a:lnTo>
                  <a:pt x="982268" y="46893"/>
                </a:lnTo>
                <a:lnTo>
                  <a:pt x="990600" y="0"/>
                </a:lnTo>
                <a:lnTo>
                  <a:pt x="998931" y="46893"/>
                </a:lnTo>
                <a:lnTo>
                  <a:pt x="1021653" y="85187"/>
                </a:lnTo>
                <a:lnTo>
                  <a:pt x="1055354" y="111006"/>
                </a:lnTo>
                <a:lnTo>
                  <a:pt x="1096623" y="120473"/>
                </a:lnTo>
                <a:lnTo>
                  <a:pt x="1875176" y="120473"/>
                </a:lnTo>
                <a:lnTo>
                  <a:pt x="1916445" y="129941"/>
                </a:lnTo>
                <a:lnTo>
                  <a:pt x="1950146" y="155759"/>
                </a:lnTo>
                <a:lnTo>
                  <a:pt x="1972868" y="194053"/>
                </a:lnTo>
                <a:lnTo>
                  <a:pt x="1981200" y="240947"/>
                </a:lnTo>
              </a:path>
            </a:pathLst>
          </a:custGeom>
          <a:ln w="28575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8235FB-02EE-8307-9666-211BB9CE4C15}"/>
              </a:ext>
            </a:extLst>
          </p:cNvPr>
          <p:cNvSpPr txBox="1"/>
          <p:nvPr/>
        </p:nvSpPr>
        <p:spPr>
          <a:xfrm>
            <a:off x="1796796" y="1925133"/>
            <a:ext cx="1449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c</a:t>
            </a:r>
            <a:r>
              <a:rPr lang="en-US" sz="14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ondition on this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865B1036-094F-0BB7-A05F-1E320D61BDB8}"/>
              </a:ext>
            </a:extLst>
          </p:cNvPr>
          <p:cNvSpPr txBox="1"/>
          <p:nvPr/>
        </p:nvSpPr>
        <p:spPr>
          <a:xfrm>
            <a:off x="5551850" y="3848370"/>
            <a:ext cx="2840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Otherwise,</a:t>
            </a: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seems</a:t>
            </a:r>
            <a:r>
              <a:rPr sz="1800" spc="-1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reasonable!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687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4" grpId="0"/>
      <p:bldP spid="25" grpId="0" animBg="1"/>
      <p:bldP spid="5" grpId="0" animBg="1"/>
      <p:bldP spid="11" grpId="0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B3B2-1AB7-2CE7-1824-0295B567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Generation from N-Gram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81BD2-AF1C-670C-A449-7C856D47D9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98450" indent="-285750">
              <a:lnSpc>
                <a:spcPts val="2725"/>
              </a:lnSpc>
              <a:spcBef>
                <a:spcPts val="100"/>
              </a:spcBef>
              <a:buClr>
                <a:srgbClr val="8C1515"/>
              </a:buClr>
              <a:tabLst>
                <a:tab pos="354965" algn="l"/>
                <a:tab pos="355600" algn="l"/>
              </a:tabLst>
            </a:pPr>
            <a:r>
              <a:rPr lang="en-US" spc="-5" dirty="0">
                <a:latin typeface="Corbel" panose="020B0503020204020204" pitchFamily="34" charset="0"/>
                <a:cs typeface="Calibri"/>
              </a:rPr>
              <a:t>Now we can sample from this mode: 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32878AC-EA85-A16A-132D-C6A164D90D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FD1BD82-F376-D9B4-CEF8-0C32CD88EF37}"/>
              </a:ext>
            </a:extLst>
          </p:cNvPr>
          <p:cNvSpPr txBox="1"/>
          <p:nvPr/>
        </p:nvSpPr>
        <p:spPr>
          <a:xfrm>
            <a:off x="282633" y="4767263"/>
            <a:ext cx="54710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*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Try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for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yourself:</a:t>
            </a:r>
            <a:r>
              <a:rPr sz="1400" spc="25" dirty="0">
                <a:solidFill>
                  <a:srgbClr val="4198B5"/>
                </a:solidFill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https://nlpforhackers.io/language-models/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FC110-1201-11F3-2FAA-C2860694A9D3}"/>
              </a:ext>
            </a:extLst>
          </p:cNvPr>
          <p:cNvSpPr txBox="1"/>
          <p:nvPr/>
        </p:nvSpPr>
        <p:spPr>
          <a:xfrm>
            <a:off x="6163056" y="4748975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[adopted from Chris Manning]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93D689F-8388-942E-968C-5E3BC830A03E}"/>
              </a:ext>
            </a:extLst>
          </p:cNvPr>
          <p:cNvSpPr txBox="1"/>
          <p:nvPr/>
        </p:nvSpPr>
        <p:spPr>
          <a:xfrm>
            <a:off x="800500" y="2346808"/>
            <a:ext cx="476479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29815" algn="l"/>
              </a:tabLst>
            </a:pPr>
            <a:r>
              <a:rPr sz="2400" dirty="0">
                <a:latin typeface="Consolas" panose="020B0609020204030204" pitchFamily="49" charset="0"/>
                <a:cs typeface="Consolas" panose="020B0609020204030204" pitchFamily="49" charset="0"/>
              </a:rPr>
              <a:t>today</a:t>
            </a:r>
            <a:r>
              <a:rPr sz="2400" spc="-45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2400" spc="-5" dirty="0">
                <a:latin typeface="Consolas" panose="020B0609020204030204" pitchFamily="49" charset="0"/>
                <a:cs typeface="Consolas" panose="020B0609020204030204" pitchFamily="49" charset="0"/>
              </a:rPr>
              <a:t>the </a:t>
            </a:r>
            <a:r>
              <a:rPr lang="en-US" sz="2400" spc="-5" dirty="0">
                <a:latin typeface="Consolas" panose="020B0609020204030204" pitchFamily="49" charset="0"/>
                <a:cs typeface="Consolas" panose="020B0609020204030204" pitchFamily="49" charset="0"/>
              </a:rPr>
              <a:t>price of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endParaRPr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F1E17E85-EDD5-0D65-D715-CA4D75D89A05}"/>
              </a:ext>
            </a:extLst>
          </p:cNvPr>
          <p:cNvSpPr txBox="1"/>
          <p:nvPr/>
        </p:nvSpPr>
        <p:spPr>
          <a:xfrm>
            <a:off x="1279986" y="3163556"/>
            <a:ext cx="1547653" cy="567463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49225" marR="5080" indent="-137160">
              <a:lnSpc>
                <a:spcPts val="2090"/>
              </a:lnSpc>
              <a:spcBef>
                <a:spcPts val="225"/>
              </a:spcBef>
            </a:pP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get probability </a:t>
            </a:r>
            <a:r>
              <a:rPr sz="1800" spc="-39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distribution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2C5ED475-A253-32DD-777C-AC877FC68221}"/>
              </a:ext>
            </a:extLst>
          </p:cNvPr>
          <p:cNvSpPr txBox="1"/>
          <p:nvPr/>
        </p:nvSpPr>
        <p:spPr>
          <a:xfrm>
            <a:off x="5775108" y="2694051"/>
            <a:ext cx="2262468" cy="84253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00400"/>
              </a:lnSpc>
              <a:spcBef>
                <a:spcPts val="90"/>
              </a:spcBef>
            </a:pPr>
            <a:r>
              <a:rPr sz="1800" u="sng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rbel" panose="020B0503020204020204" pitchFamily="34" charset="0"/>
                <a:cs typeface="Calibri"/>
              </a:rPr>
              <a:t>Sparsity problem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: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not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much </a:t>
            </a:r>
            <a:r>
              <a:rPr sz="1800" spc="-1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granularity </a:t>
            </a:r>
            <a:r>
              <a:rPr sz="1800" spc="-39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in</a:t>
            </a:r>
            <a:r>
              <a:rPr sz="1800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 the </a:t>
            </a:r>
            <a:r>
              <a:rPr sz="1800" spc="-5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probability distribution</a:t>
            </a:r>
            <a:endParaRPr sz="18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88C3F75C-C9F4-CE80-C94A-31B608C162FB}"/>
              </a:ext>
            </a:extLst>
          </p:cNvPr>
          <p:cNvCxnSpPr/>
          <p:nvPr/>
        </p:nvCxnSpPr>
        <p:spPr>
          <a:xfrm rot="16200000" flipH="1">
            <a:off x="2776347" y="2920365"/>
            <a:ext cx="875538" cy="649224"/>
          </a:xfrm>
          <a:prstGeom prst="bentConnector3">
            <a:avLst>
              <a:gd name="adj1" fmla="val 10117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56524F-39F0-02C5-5E7E-81902D36E766}"/>
              </a:ext>
            </a:extLst>
          </p:cNvPr>
          <p:cNvSpPr txBox="1"/>
          <p:nvPr/>
        </p:nvSpPr>
        <p:spPr>
          <a:xfrm>
            <a:off x="3543014" y="3054330"/>
            <a:ext cx="213201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 	0.072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18 	0.043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oil 	0.043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its 	0.036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gold 	0.018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DC0BDE-64EC-69BA-8352-995AD94510C8}"/>
              </a:ext>
            </a:extLst>
          </p:cNvPr>
          <p:cNvSpPr/>
          <p:nvPr/>
        </p:nvSpPr>
        <p:spPr>
          <a:xfrm>
            <a:off x="3557016" y="3968289"/>
            <a:ext cx="1636776" cy="228807"/>
          </a:xfrm>
          <a:prstGeom prst="rect">
            <a:avLst/>
          </a:prstGeom>
          <a:solidFill>
            <a:srgbClr val="C0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object 14">
            <a:extLst>
              <a:ext uri="{FF2B5EF4-FFF2-40B4-BE49-F238E27FC236}">
                <a16:creationId xmlns:a16="http://schemas.microsoft.com/office/drawing/2014/main" id="{BF575608-852C-39B6-BA9A-FD090F735A46}"/>
              </a:ext>
            </a:extLst>
          </p:cNvPr>
          <p:cNvSpPr/>
          <p:nvPr/>
        </p:nvSpPr>
        <p:spPr>
          <a:xfrm>
            <a:off x="2496268" y="2236102"/>
            <a:ext cx="1207838" cy="113157"/>
          </a:xfrm>
          <a:custGeom>
            <a:avLst/>
            <a:gdLst/>
            <a:ahLst/>
            <a:cxnLst/>
            <a:rect l="l" t="t" r="r" b="b"/>
            <a:pathLst>
              <a:path w="1981200" h="241300">
                <a:moveTo>
                  <a:pt x="0" y="240945"/>
                </a:moveTo>
                <a:lnTo>
                  <a:pt x="8331" y="194051"/>
                </a:lnTo>
                <a:lnTo>
                  <a:pt x="31053" y="155757"/>
                </a:lnTo>
                <a:lnTo>
                  <a:pt x="64754" y="129938"/>
                </a:lnTo>
                <a:lnTo>
                  <a:pt x="106024" y="120471"/>
                </a:lnTo>
                <a:lnTo>
                  <a:pt x="884576" y="120473"/>
                </a:lnTo>
                <a:lnTo>
                  <a:pt x="925845" y="111006"/>
                </a:lnTo>
                <a:lnTo>
                  <a:pt x="959546" y="85187"/>
                </a:lnTo>
                <a:lnTo>
                  <a:pt x="982268" y="46893"/>
                </a:lnTo>
                <a:lnTo>
                  <a:pt x="990600" y="0"/>
                </a:lnTo>
                <a:lnTo>
                  <a:pt x="998931" y="46893"/>
                </a:lnTo>
                <a:lnTo>
                  <a:pt x="1021653" y="85187"/>
                </a:lnTo>
                <a:lnTo>
                  <a:pt x="1055354" y="111006"/>
                </a:lnTo>
                <a:lnTo>
                  <a:pt x="1096623" y="120473"/>
                </a:lnTo>
                <a:lnTo>
                  <a:pt x="1875176" y="120473"/>
                </a:lnTo>
                <a:lnTo>
                  <a:pt x="1916445" y="129941"/>
                </a:lnTo>
                <a:lnTo>
                  <a:pt x="1950146" y="155759"/>
                </a:lnTo>
                <a:lnTo>
                  <a:pt x="1972868" y="194053"/>
                </a:lnTo>
                <a:lnTo>
                  <a:pt x="1981200" y="240947"/>
                </a:lnTo>
              </a:path>
            </a:pathLst>
          </a:custGeom>
          <a:ln w="28575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2FBD2-EC3B-17CE-6FE6-5FEF772FFE02}"/>
              </a:ext>
            </a:extLst>
          </p:cNvPr>
          <p:cNvSpPr txBox="1"/>
          <p:nvPr/>
        </p:nvSpPr>
        <p:spPr>
          <a:xfrm>
            <a:off x="2473452" y="1925133"/>
            <a:ext cx="1449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c</a:t>
            </a:r>
            <a:r>
              <a:rPr lang="en-US" sz="14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ondition on this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6F8A6B76-522B-0A44-4D60-CD41A1EF0078}"/>
              </a:ext>
            </a:extLst>
          </p:cNvPr>
          <p:cNvSpPr txBox="1"/>
          <p:nvPr/>
        </p:nvSpPr>
        <p:spPr>
          <a:xfrm>
            <a:off x="5551850" y="3848370"/>
            <a:ext cx="2840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Otherwise,</a:t>
            </a:r>
            <a:r>
              <a:rPr sz="1800" spc="-10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seems</a:t>
            </a:r>
            <a:r>
              <a:rPr sz="1800" spc="-1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 </a:t>
            </a:r>
            <a:r>
              <a:rPr sz="1800" spc="-5" dirty="0">
                <a:solidFill>
                  <a:srgbClr val="0070C0"/>
                </a:solidFill>
                <a:latin typeface="Corbel" panose="020B0503020204020204" pitchFamily="34" charset="0"/>
                <a:cs typeface="Calibri"/>
              </a:rPr>
              <a:t>reasonable!</a:t>
            </a:r>
            <a:endParaRPr sz="1800" dirty="0">
              <a:solidFill>
                <a:srgbClr val="0070C0"/>
              </a:solidFill>
              <a:latin typeface="Corbel" panose="020B0503020204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976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4" grpId="0"/>
      <p:bldP spid="25" grpId="0" animBg="1"/>
      <p:bldP spid="5" grpId="0" animBg="1"/>
      <p:bldP spid="9" grpId="0"/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B3B2-1AB7-2CE7-1824-0295B567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N-Gram Models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81BD2-AF1C-670C-A449-7C856D47D9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98450" indent="-285750">
              <a:lnSpc>
                <a:spcPts val="2725"/>
              </a:lnSpc>
              <a:spcBef>
                <a:spcPts val="100"/>
              </a:spcBef>
              <a:buClr>
                <a:srgbClr val="8C1515"/>
              </a:buClr>
              <a:tabLst>
                <a:tab pos="354965" algn="l"/>
                <a:tab pos="355600" algn="l"/>
              </a:tabLst>
            </a:pPr>
            <a:r>
              <a:rPr lang="en-US" spc="-5" dirty="0">
                <a:latin typeface="Corbel" panose="020B0503020204020204" pitchFamily="34" charset="0"/>
                <a:cs typeface="Calibri"/>
              </a:rPr>
              <a:t>Now we can sample from this mode: 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84964-65B5-001C-0773-542CC607B2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FD1BD82-F376-D9B4-CEF8-0C32CD88EF37}"/>
              </a:ext>
            </a:extLst>
          </p:cNvPr>
          <p:cNvSpPr txBox="1"/>
          <p:nvPr/>
        </p:nvSpPr>
        <p:spPr>
          <a:xfrm>
            <a:off x="282633" y="4767263"/>
            <a:ext cx="54710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*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Try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for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yourself:</a:t>
            </a:r>
            <a:r>
              <a:rPr sz="1400" spc="25" dirty="0">
                <a:solidFill>
                  <a:srgbClr val="4198B5"/>
                </a:solidFill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4198B5"/>
                </a:solidFill>
                <a:uFill>
                  <a:solidFill>
                    <a:srgbClr val="4198B5"/>
                  </a:solidFill>
                </a:uFill>
                <a:latin typeface="Consolas" panose="020B0609020204030204" pitchFamily="49" charset="0"/>
                <a:cs typeface="Consolas" panose="020B0609020204030204" pitchFamily="49" charset="0"/>
              </a:rPr>
              <a:t>https://nlpforhackers.io/language-models/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FC110-1201-11F3-2FAA-C2860694A9D3}"/>
              </a:ext>
            </a:extLst>
          </p:cNvPr>
          <p:cNvSpPr txBox="1"/>
          <p:nvPr/>
        </p:nvSpPr>
        <p:spPr>
          <a:xfrm>
            <a:off x="6163056" y="4748975"/>
            <a:ext cx="247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/>
              </a:rPr>
              <a:t>[adopted from Chris Manning]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02D45A-2008-CA6C-0239-272FD8AD7D8B}"/>
              </a:ext>
            </a:extLst>
          </p:cNvPr>
          <p:cNvSpPr txBox="1"/>
          <p:nvPr/>
        </p:nvSpPr>
        <p:spPr>
          <a:xfrm>
            <a:off x="722376" y="1733229"/>
            <a:ext cx="808329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today the price of gold per ton , while production of shoe lasts and shoe industry , the bank intervened just after it considered and rejected an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imf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demand to rebuild depleted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european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stocks , sept 30 end primary 76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cts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a share 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2FFA13-BA31-461D-455A-C20301B3DC94}"/>
              </a:ext>
            </a:extLst>
          </p:cNvPr>
          <p:cNvSpPr txBox="1"/>
          <p:nvPr/>
        </p:nvSpPr>
        <p:spPr>
          <a:xfrm>
            <a:off x="923544" y="2994649"/>
            <a:ext cx="75163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  <a:latin typeface="Corbel" panose="020B0503020204020204" pitchFamily="34" charset="0"/>
              </a:rPr>
              <a:t>Surprisingly grammatical! </a:t>
            </a:r>
            <a:br>
              <a:rPr lang="en-US" sz="1800" dirty="0">
                <a:solidFill>
                  <a:srgbClr val="00B050"/>
                </a:solidFill>
                <a:latin typeface="Corbel" panose="020B0503020204020204" pitchFamily="34" charset="0"/>
              </a:rPr>
            </a:br>
            <a:endParaRPr lang="en-US" sz="1800" dirty="0">
              <a:solidFill>
                <a:srgbClr val="00B050"/>
              </a:solidFill>
              <a:latin typeface="Corbel" panose="020B0503020204020204" pitchFamily="34" charset="0"/>
            </a:endParaRPr>
          </a:p>
          <a:p>
            <a:r>
              <a:rPr lang="en-US" sz="1800" dirty="0">
                <a:latin typeface="Corbel" panose="020B0503020204020204" pitchFamily="34" charset="0"/>
              </a:rPr>
              <a:t>But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quite incoherent!</a:t>
            </a:r>
            <a:r>
              <a:rPr lang="en-US" sz="1800" dirty="0">
                <a:latin typeface="Corbel" panose="020B0503020204020204" pitchFamily="34" charset="0"/>
              </a:rPr>
              <a:t> To improve coherence, one may consider increasing larger than 3-grams, but that would </a:t>
            </a:r>
            <a:r>
              <a:rPr lang="en-US" sz="1800" dirty="0">
                <a:solidFill>
                  <a:srgbClr val="C00000"/>
                </a:solidFill>
                <a:latin typeface="Corbel" panose="020B0503020204020204" pitchFamily="34" charset="0"/>
              </a:rPr>
              <a:t>worsen the sparsity problem</a:t>
            </a:r>
            <a:r>
              <a:rPr lang="en-US" sz="1800" dirty="0">
                <a:latin typeface="Corbel" panose="020B0503020204020204" pitchFamily="34" charset="0"/>
              </a:rPr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28491586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12460-2B4C-4D66-863D-86DF591A0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Scaling N-Grams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14289-F055-289E-2E6C-E1FAF7D0C4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We can extend to trigrams, 4-grams, 5-grams, but soon we will hit is the sparsity limitations. 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In general, this is an insufficient model of language because language has long-distance dependencies:</a:t>
            </a:r>
          </a:p>
          <a:p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EBAE23-12EA-7C98-0551-D8C9A3AE5277}"/>
              </a:ext>
            </a:extLst>
          </p:cNvPr>
          <p:cNvSpPr txBox="1"/>
          <p:nvPr/>
        </p:nvSpPr>
        <p:spPr>
          <a:xfrm>
            <a:off x="1271673" y="3365877"/>
            <a:ext cx="660065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orbel" panose="020B0503020204020204" pitchFamily="34" charset="0"/>
              </a:rPr>
              <a:t>“</a:t>
            </a:r>
            <a:r>
              <a:rPr lang="en-US" sz="2800" dirty="0">
                <a:solidFill>
                  <a:srgbClr val="C00000"/>
                </a:solidFill>
                <a:latin typeface="Corbel" panose="020B0503020204020204" pitchFamily="34" charset="0"/>
              </a:rPr>
              <a:t>The computer </a:t>
            </a:r>
            <a:r>
              <a:rPr lang="en-US" sz="2800" dirty="0">
                <a:latin typeface="Corbel" panose="020B0503020204020204" pitchFamily="34" charset="0"/>
              </a:rPr>
              <a:t>which I had just put into the machine room on the fifth floor </a:t>
            </a:r>
            <a:r>
              <a:rPr lang="en-US" sz="2800" dirty="0">
                <a:solidFill>
                  <a:srgbClr val="C00000"/>
                </a:solidFill>
                <a:latin typeface="Corbel" panose="020B0503020204020204" pitchFamily="34" charset="0"/>
              </a:rPr>
              <a:t>crashed</a:t>
            </a:r>
            <a:r>
              <a:rPr lang="en-US" sz="2800" dirty="0">
                <a:latin typeface="Corbel" panose="020B0503020204020204" pitchFamily="34" charset="0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30770365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671CF-4A79-C9C6-BA76-B955D385B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Aside: Computing N-Grams at Scale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6A9EE-7252-8335-E729-58BB57019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TODO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C6450-E1E2-EF38-E126-86E7E09DC639}"/>
              </a:ext>
            </a:extLst>
          </p:cNvPr>
          <p:cNvSpPr txBox="1"/>
          <p:nvPr/>
        </p:nvSpPr>
        <p:spPr>
          <a:xfrm>
            <a:off x="2286000" y="4199543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https://</a:t>
            </a:r>
            <a:r>
              <a:rPr lang="en-US" dirty="0" err="1">
                <a:latin typeface="Corbel" panose="020B0503020204020204" pitchFamily="34" charset="0"/>
              </a:rPr>
              <a:t>learn.microsoft.com</a:t>
            </a:r>
            <a:r>
              <a:rPr lang="en-US" dirty="0">
                <a:latin typeface="Corbel" panose="020B0503020204020204" pitchFamily="34" charset="0"/>
              </a:rPr>
              <a:t>/</a:t>
            </a:r>
            <a:r>
              <a:rPr lang="en-US" dirty="0" err="1">
                <a:latin typeface="Corbel" panose="020B0503020204020204" pitchFamily="34" charset="0"/>
              </a:rPr>
              <a:t>en</a:t>
            </a:r>
            <a:r>
              <a:rPr lang="en-US" dirty="0">
                <a:latin typeface="Corbel" panose="020B0503020204020204" pitchFamily="34" charset="0"/>
              </a:rPr>
              <a:t>-us/samples/azure-samples/</a:t>
            </a:r>
            <a:r>
              <a:rPr lang="en-US" dirty="0" err="1">
                <a:latin typeface="Corbel" panose="020B0503020204020204" pitchFamily="34" charset="0"/>
              </a:rPr>
              <a:t>durablefunctions</a:t>
            </a:r>
            <a:r>
              <a:rPr lang="en-US" dirty="0">
                <a:latin typeface="Corbel" panose="020B0503020204020204" pitchFamily="34" charset="0"/>
              </a:rPr>
              <a:t>-</a:t>
            </a:r>
            <a:r>
              <a:rPr lang="en-US" dirty="0" err="1">
                <a:latin typeface="Corbel" panose="020B0503020204020204" pitchFamily="34" charset="0"/>
              </a:rPr>
              <a:t>mapreduce</a:t>
            </a:r>
            <a:r>
              <a:rPr lang="en-US" dirty="0">
                <a:latin typeface="Corbel" panose="020B0503020204020204" pitchFamily="34" charset="0"/>
              </a:rPr>
              <a:t>-dotnet/big-data-processing-serverless-</a:t>
            </a:r>
            <a:r>
              <a:rPr lang="en-US" dirty="0" err="1">
                <a:latin typeface="Corbel" panose="020B0503020204020204" pitchFamily="34" charset="0"/>
              </a:rPr>
              <a:t>mapreduce</a:t>
            </a:r>
            <a:r>
              <a:rPr lang="en-US" dirty="0">
                <a:latin typeface="Corbel" panose="020B0503020204020204" pitchFamily="34" charset="0"/>
              </a:rPr>
              <a:t>-on-azure/</a:t>
            </a:r>
          </a:p>
        </p:txBody>
      </p:sp>
      <p:pic>
        <p:nvPicPr>
          <p:cNvPr id="1026" name="Picture 2" descr="What is MapReduce in Hadoop? Big Data Architecture">
            <a:extLst>
              <a:ext uri="{FF2B5EF4-FFF2-40B4-BE49-F238E27FC236}">
                <a16:creationId xmlns:a16="http://schemas.microsoft.com/office/drawing/2014/main" id="{260E01B2-AED3-E9F3-F668-BDBA3D797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58028"/>
            <a:ext cx="4105411" cy="294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221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A1EB2-ED8F-7E23-B5A2-6CE8E6498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“Is Typesetting Mandatory?"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5D425-2B74-24C6-F93C-1C4A79B0AB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5AB8B9F-02F2-0BEE-C683-59275C309141}"/>
              </a:ext>
            </a:extLst>
          </p:cNvPr>
          <p:cNvSpPr txBox="1">
            <a:spLocks/>
          </p:cNvSpPr>
          <p:nvPr/>
        </p:nvSpPr>
        <p:spPr>
          <a:xfrm>
            <a:off x="311700" y="1366484"/>
            <a:ext cx="8520600" cy="3777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Creating a document in Overleaf - Overleaf, Online LaTeX Editor">
            <a:extLst>
              <a:ext uri="{FF2B5EF4-FFF2-40B4-BE49-F238E27FC236}">
                <a16:creationId xmlns:a16="http://schemas.microsoft.com/office/drawing/2014/main" id="{264FADB6-F605-0F1F-85F5-487772AFD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134" y="1167680"/>
            <a:ext cx="6281732" cy="32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24A9976-8FA2-F8C1-9FBD-86C5836C809E}"/>
              </a:ext>
            </a:extLst>
          </p:cNvPr>
          <p:cNvSpPr txBox="1">
            <a:spLocks/>
          </p:cNvSpPr>
          <p:nvPr/>
        </p:nvSpPr>
        <p:spPr>
          <a:xfrm>
            <a:off x="464100" y="1552440"/>
            <a:ext cx="8520600" cy="3777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 back to Overleaf home and ”copy” the homework template. </a:t>
            </a:r>
          </a:p>
        </p:txBody>
      </p:sp>
    </p:spTree>
    <p:extLst>
      <p:ext uri="{BB962C8B-B14F-4D97-AF65-F5344CB8AC3E}">
        <p14:creationId xmlns:p14="http://schemas.microsoft.com/office/powerpoint/2010/main" val="2624738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107EF-1DC6-429A-E18C-3C0CDFD9D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C120A-F227-93C8-8BB5-31AF28F386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14087077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5CB2D-1B00-C237-32F7-C5FB3F2465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sz="6600" dirty="0"/>
              <a:t>How Good are Language Models?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00FCDF-4A3D-1F25-2299-B7B373F1CA7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07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DED54-7025-1435-058C-90519009F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Evaluating Language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788F3-1D0A-31CB-3E4E-9BAC07B4D5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Does our language model prefer good sentences to bad ones?</a:t>
            </a:r>
          </a:p>
          <a:p>
            <a:pPr lvl="1"/>
            <a:r>
              <a:rPr lang="en-US" dirty="0"/>
              <a:t>Assign higher probability to “real” or “frequently observed” sentences</a:t>
            </a:r>
          </a:p>
          <a:p>
            <a:pPr lvl="1"/>
            <a:r>
              <a:rPr lang="en-US" dirty="0"/>
              <a:t>Than “ungrammatical” or “rarely observed” sentences?</a:t>
            </a:r>
          </a:p>
          <a:p>
            <a:r>
              <a:rPr lang="en-US" dirty="0"/>
              <a:t>We test the model’s performance on data we haven’t seen.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1943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8F81-CFE1-A3B6-3A65-CD3A8D22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Evaluating Language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DE51F-4685-7B9E-1C3F-0EABE3033B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pPr marL="115888" lvl="1" indent="-1588">
              <a:buNone/>
            </a:pPr>
            <a:r>
              <a:rPr lang="en-US" sz="2000" dirty="0">
                <a:solidFill>
                  <a:schemeClr val="tx1"/>
                </a:solidFill>
              </a:rPr>
              <a:t>Setup: </a:t>
            </a:r>
            <a:endParaRPr lang="en-US" sz="2000" dirty="0">
              <a:solidFill>
                <a:srgbClr val="C00000"/>
              </a:solidFill>
            </a:endParaRPr>
          </a:p>
          <a:p>
            <a:pPr marL="457200" lvl="1" indent="-342900"/>
            <a:r>
              <a:rPr lang="en-US" sz="2000" dirty="0">
                <a:solidFill>
                  <a:srgbClr val="C00000"/>
                </a:solidFill>
              </a:rPr>
              <a:t>Train</a:t>
            </a:r>
            <a:r>
              <a:rPr lang="en-US" sz="2000" dirty="0"/>
              <a:t> it on a suitable training documents. </a:t>
            </a:r>
            <a:endParaRPr lang="en-US" sz="2000" dirty="0">
              <a:solidFill>
                <a:srgbClr val="C00000"/>
              </a:solidFill>
            </a:endParaRPr>
          </a:p>
          <a:p>
            <a:pPr marL="457200" lvl="1" indent="-342900"/>
            <a:r>
              <a:rPr lang="en-US" sz="2000" dirty="0">
                <a:solidFill>
                  <a:srgbClr val="C00000"/>
                </a:solidFill>
              </a:rPr>
              <a:t>Evaluate </a:t>
            </a:r>
            <a:r>
              <a:rPr lang="en-US" sz="2000" dirty="0"/>
              <a:t>their </a:t>
            </a:r>
            <a:r>
              <a:rPr lang="en-US" sz="2000" dirty="0">
                <a:solidFill>
                  <a:srgbClr val="C00000"/>
                </a:solidFill>
              </a:rPr>
              <a:t>predictions </a:t>
            </a:r>
            <a:r>
              <a:rPr lang="en-US" sz="2000" dirty="0"/>
              <a:t>on different, unseen documents. </a:t>
            </a:r>
          </a:p>
          <a:p>
            <a:pPr marL="457200" lvl="1" indent="-342900"/>
            <a:r>
              <a:rPr lang="en-US" sz="2000" dirty="0"/>
              <a:t>An </a:t>
            </a:r>
            <a:r>
              <a:rPr lang="en-US" sz="2000" dirty="0">
                <a:solidFill>
                  <a:srgbClr val="C00000"/>
                </a:solidFill>
              </a:rPr>
              <a:t>evaluation metric </a:t>
            </a:r>
            <a:r>
              <a:rPr lang="en-US" sz="2000" dirty="0"/>
              <a:t>tells us how well our model does on the test set.</a:t>
            </a:r>
          </a:p>
          <a:p>
            <a:pPr marL="115888" indent="-1588">
              <a:buNone/>
            </a:pPr>
            <a:endParaRPr lang="en-US" sz="2000" dirty="0"/>
          </a:p>
          <a:p>
            <a:pPr marL="115888" lvl="1" indent="-1588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115888" indent="-1588">
              <a:buNone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55373-65A2-88E6-2155-EC25CD73EA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3FDD8CEC-F224-5BF5-9F33-B394DC0F1C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79"/>
          <a:stretch/>
        </p:blipFill>
        <p:spPr>
          <a:xfrm>
            <a:off x="1210531" y="2747194"/>
            <a:ext cx="6174440" cy="939848"/>
          </a:xfrm>
          <a:prstGeom prst="rect">
            <a:avLst/>
          </a:prstGeom>
        </p:spPr>
      </p:pic>
      <p:pic>
        <p:nvPicPr>
          <p:cNvPr id="7" name="object 2">
            <a:extLst>
              <a:ext uri="{FF2B5EF4-FFF2-40B4-BE49-F238E27FC236}">
                <a16:creationId xmlns:a16="http://schemas.microsoft.com/office/drawing/2014/main" id="{FB23EB69-AA96-A78A-9EAC-80C3C132F0A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5839" y="3821792"/>
            <a:ext cx="1794458" cy="1194631"/>
          </a:xfrm>
          <a:prstGeom prst="rect">
            <a:avLst/>
          </a:prstGeom>
        </p:spPr>
      </p:pic>
      <p:grpSp>
        <p:nvGrpSpPr>
          <p:cNvPr id="8" name="object 5">
            <a:extLst>
              <a:ext uri="{FF2B5EF4-FFF2-40B4-BE49-F238E27FC236}">
                <a16:creationId xmlns:a16="http://schemas.microsoft.com/office/drawing/2014/main" id="{29DB9506-D30B-7B84-5253-F27A8FA9883C}"/>
              </a:ext>
            </a:extLst>
          </p:cNvPr>
          <p:cNvGrpSpPr/>
          <p:nvPr/>
        </p:nvGrpSpPr>
        <p:grpSpPr>
          <a:xfrm>
            <a:off x="3413494" y="4302749"/>
            <a:ext cx="1280160" cy="213360"/>
            <a:chOff x="5187539" y="3271520"/>
            <a:chExt cx="1280160" cy="213360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1B49517F-A9A3-81C6-3420-B2ABFBAF956C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A60C6C3B-B868-5B23-FE9B-0A1F5C4F5B41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2" name="object 8">
            <a:extLst>
              <a:ext uri="{FF2B5EF4-FFF2-40B4-BE49-F238E27FC236}">
                <a16:creationId xmlns:a16="http://schemas.microsoft.com/office/drawing/2014/main" id="{EA1E8147-6A08-7AE1-A792-2B49C233CAD2}"/>
              </a:ext>
            </a:extLst>
          </p:cNvPr>
          <p:cNvSpPr txBox="1"/>
          <p:nvPr/>
        </p:nvSpPr>
        <p:spPr>
          <a:xfrm>
            <a:off x="3746666" y="3950007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45" dirty="0">
                <a:latin typeface="Corbel" panose="020B0503020204020204" pitchFamily="34" charset="0"/>
              </a:rPr>
              <a:t>train</a:t>
            </a:r>
            <a:endParaRPr sz="25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/>
              <p:nvPr/>
            </p:nvSpPr>
            <p:spPr>
              <a:xfrm>
                <a:off x="4663018" y="4153207"/>
                <a:ext cx="325964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count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(“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mat</m:t>
                      </m:r>
                      <m:r>
                        <a:rPr lang="en-US" sz="2000" dirty="0">
                          <a:latin typeface="Cambria Math" panose="02040503050406030204" pitchFamily="18" charset="0"/>
                        </a:rPr>
                        <m:t>”)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018" y="4153207"/>
                <a:ext cx="3259645" cy="400110"/>
              </a:xfrm>
              <a:prstGeom prst="rect">
                <a:avLst/>
              </a:prstGeom>
              <a:blipFill>
                <a:blip r:embed="rId4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89865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8F81-CFE1-A3B6-3A65-CD3A8D22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Evaluating Language Models: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DE51F-4685-7B9E-1C3F-0EABE3033B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pPr marL="115888" lvl="1" indent="-1588">
              <a:buNone/>
            </a:pPr>
            <a:r>
              <a:rPr lang="en-US" sz="2000" dirty="0">
                <a:solidFill>
                  <a:schemeClr val="tx1"/>
                </a:solidFill>
              </a:rPr>
              <a:t>Setup: </a:t>
            </a:r>
            <a:endParaRPr lang="en-US" sz="2000" dirty="0">
              <a:solidFill>
                <a:srgbClr val="C00000"/>
              </a:solidFill>
            </a:endParaRPr>
          </a:p>
          <a:p>
            <a:pPr marL="457200" lvl="1" indent="-342900"/>
            <a:r>
              <a:rPr lang="en-US" sz="2000" dirty="0">
                <a:solidFill>
                  <a:srgbClr val="C00000"/>
                </a:solidFill>
              </a:rPr>
              <a:t>Train</a:t>
            </a:r>
            <a:r>
              <a:rPr lang="en-US" sz="2000" dirty="0"/>
              <a:t> it on a suitable training documents. </a:t>
            </a:r>
            <a:endParaRPr lang="en-US" sz="2000" dirty="0">
              <a:solidFill>
                <a:srgbClr val="C00000"/>
              </a:solidFill>
            </a:endParaRPr>
          </a:p>
          <a:p>
            <a:pPr marL="457200" lvl="1" indent="-342900"/>
            <a:r>
              <a:rPr lang="en-US" sz="2000" dirty="0">
                <a:solidFill>
                  <a:srgbClr val="C00000"/>
                </a:solidFill>
              </a:rPr>
              <a:t>Evaluate </a:t>
            </a:r>
            <a:r>
              <a:rPr lang="en-US" sz="2000" dirty="0"/>
              <a:t>their </a:t>
            </a:r>
            <a:r>
              <a:rPr lang="en-US" sz="2000" dirty="0">
                <a:solidFill>
                  <a:srgbClr val="C00000"/>
                </a:solidFill>
              </a:rPr>
              <a:t>predictions </a:t>
            </a:r>
            <a:r>
              <a:rPr lang="en-US" sz="2000" dirty="0"/>
              <a:t>on different, unseen documents. </a:t>
            </a:r>
          </a:p>
          <a:p>
            <a:pPr marL="457200" lvl="1" indent="-342900"/>
            <a:r>
              <a:rPr lang="en-US" sz="2000" dirty="0"/>
              <a:t>An </a:t>
            </a:r>
            <a:r>
              <a:rPr lang="en-US" sz="2000" dirty="0">
                <a:solidFill>
                  <a:srgbClr val="C00000"/>
                </a:solidFill>
              </a:rPr>
              <a:t>evaluation metric </a:t>
            </a:r>
            <a:r>
              <a:rPr lang="en-US" sz="2000" dirty="0"/>
              <a:t>tells us how well our model does on the test set.</a:t>
            </a:r>
          </a:p>
          <a:p>
            <a:pPr marL="115888" indent="-1588">
              <a:buNone/>
            </a:pPr>
            <a:endParaRPr lang="en-US" sz="2000" dirty="0"/>
          </a:p>
          <a:p>
            <a:pPr marL="115888" lvl="1" indent="-1588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115888" indent="-1588">
              <a:buNone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55373-65A2-88E6-2155-EC25CD73EA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7" name="object 2">
            <a:extLst>
              <a:ext uri="{FF2B5EF4-FFF2-40B4-BE49-F238E27FC236}">
                <a16:creationId xmlns:a16="http://schemas.microsoft.com/office/drawing/2014/main" id="{FB23EB69-AA96-A78A-9EAC-80C3C132F0A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725" y="3800523"/>
            <a:ext cx="1794458" cy="1194631"/>
          </a:xfrm>
          <a:prstGeom prst="rect">
            <a:avLst/>
          </a:prstGeom>
        </p:spPr>
      </p:pic>
      <p:grpSp>
        <p:nvGrpSpPr>
          <p:cNvPr id="8" name="object 5">
            <a:extLst>
              <a:ext uri="{FF2B5EF4-FFF2-40B4-BE49-F238E27FC236}">
                <a16:creationId xmlns:a16="http://schemas.microsoft.com/office/drawing/2014/main" id="{29DB9506-D30B-7B84-5253-F27A8FA9883C}"/>
              </a:ext>
            </a:extLst>
          </p:cNvPr>
          <p:cNvGrpSpPr/>
          <p:nvPr/>
        </p:nvGrpSpPr>
        <p:grpSpPr>
          <a:xfrm>
            <a:off x="2176042" y="4255442"/>
            <a:ext cx="888145" cy="213360"/>
            <a:chOff x="5187539" y="3271520"/>
            <a:chExt cx="1280160" cy="213360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1B49517F-A9A3-81C6-3420-B2ABFBAF956C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A60C6C3B-B868-5B23-FE9B-0A1F5C4F5B41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2" name="object 8">
            <a:extLst>
              <a:ext uri="{FF2B5EF4-FFF2-40B4-BE49-F238E27FC236}">
                <a16:creationId xmlns:a16="http://schemas.microsoft.com/office/drawing/2014/main" id="{EA1E8147-6A08-7AE1-A792-2B49C233CAD2}"/>
              </a:ext>
            </a:extLst>
          </p:cNvPr>
          <p:cNvSpPr txBox="1"/>
          <p:nvPr/>
        </p:nvSpPr>
        <p:spPr>
          <a:xfrm>
            <a:off x="2312101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45" dirty="0">
                <a:latin typeface="Corbel" panose="020B0503020204020204" pitchFamily="34" charset="0"/>
              </a:rPr>
              <a:t>train</a:t>
            </a:r>
            <a:endParaRPr sz="25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/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count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(“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mat</m:t>
                      </m:r>
                      <m:r>
                        <a:rPr lang="en-US" sz="2000" dirty="0">
                          <a:latin typeface="Cambria Math" panose="02040503050406030204" pitchFamily="18" charset="0"/>
                        </a:rPr>
                        <m:t>”)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object 5">
            <a:extLst>
              <a:ext uri="{FF2B5EF4-FFF2-40B4-BE49-F238E27FC236}">
                <a16:creationId xmlns:a16="http://schemas.microsoft.com/office/drawing/2014/main" id="{B44F854D-3FA3-F1C9-8C76-1082E1C4C070}"/>
              </a:ext>
            </a:extLst>
          </p:cNvPr>
          <p:cNvGrpSpPr/>
          <p:nvPr/>
        </p:nvGrpSpPr>
        <p:grpSpPr>
          <a:xfrm>
            <a:off x="5891059" y="4255442"/>
            <a:ext cx="888145" cy="213360"/>
            <a:chOff x="5187539" y="3271520"/>
            <a:chExt cx="1280160" cy="213360"/>
          </a:xfrm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E630FE10-B286-8693-9384-228A6B8EC423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8" name="object 7">
              <a:extLst>
                <a:ext uri="{FF2B5EF4-FFF2-40B4-BE49-F238E27FC236}">
                  <a16:creationId xmlns:a16="http://schemas.microsoft.com/office/drawing/2014/main" id="{D8B28132-0F41-9728-9FDB-F76020E569EB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9" name="object 8">
            <a:extLst>
              <a:ext uri="{FF2B5EF4-FFF2-40B4-BE49-F238E27FC236}">
                <a16:creationId xmlns:a16="http://schemas.microsoft.com/office/drawing/2014/main" id="{54EC9257-CBB4-1B09-5E60-1F5D58B0B238}"/>
              </a:ext>
            </a:extLst>
          </p:cNvPr>
          <p:cNvSpPr txBox="1"/>
          <p:nvPr/>
        </p:nvSpPr>
        <p:spPr>
          <a:xfrm>
            <a:off x="6027118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spc="-45" dirty="0">
                <a:latin typeface="Corbel" panose="020B0503020204020204" pitchFamily="34" charset="0"/>
              </a:rPr>
              <a:t>eval</a:t>
            </a:r>
            <a:endParaRPr sz="2500" dirty="0">
              <a:latin typeface="Corbel" panose="020B05030202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CBD792-7A71-E22C-43A1-63ACFC113DF4}"/>
              </a:ext>
            </a:extLst>
          </p:cNvPr>
          <p:cNvSpPr txBox="1"/>
          <p:nvPr/>
        </p:nvSpPr>
        <p:spPr>
          <a:xfrm>
            <a:off x="119740" y="2813843"/>
            <a:ext cx="23387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75" dirty="0">
                <a:latin typeface="Corbel" panose="020B0503020204020204" pitchFamily="34" charset="0"/>
              </a:rPr>
              <a:t>Example: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I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</a:rPr>
              <a:t>use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a</a:t>
            </a:r>
            <a:r>
              <a:rPr lang="en-US" sz="1400" spc="-110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bunch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</a:rPr>
              <a:t>of </a:t>
            </a:r>
            <a:r>
              <a:rPr lang="en-US" sz="1400" dirty="0">
                <a:latin typeface="Corbel" panose="020B0503020204020204" pitchFamily="34" charset="0"/>
              </a:rPr>
              <a:t>New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105" dirty="0">
                <a:latin typeface="Corbel" panose="020B0503020204020204" pitchFamily="34" charset="0"/>
              </a:rPr>
              <a:t>York</a:t>
            </a:r>
            <a:r>
              <a:rPr lang="en-US" sz="1400" spc="-90" dirty="0">
                <a:latin typeface="Corbel" panose="020B0503020204020204" pitchFamily="34" charset="0"/>
              </a:rPr>
              <a:t> </a:t>
            </a:r>
            <a:r>
              <a:rPr lang="en-US" sz="1400" spc="-55" dirty="0">
                <a:latin typeface="Corbel" panose="020B0503020204020204" pitchFamily="34" charset="0"/>
              </a:rPr>
              <a:t>Times</a:t>
            </a:r>
            <a:r>
              <a:rPr lang="en-US" sz="1400" spc="-105" dirty="0">
                <a:latin typeface="Corbel" panose="020B0503020204020204" pitchFamily="34" charset="0"/>
              </a:rPr>
              <a:t> </a:t>
            </a:r>
            <a:r>
              <a:rPr lang="en-US" sz="1400" spc="-40" dirty="0">
                <a:latin typeface="Corbel" panose="020B0503020204020204" pitchFamily="34" charset="0"/>
              </a:rPr>
              <a:t>articles</a:t>
            </a:r>
            <a:r>
              <a:rPr lang="en-US" sz="1400" spc="-110" dirty="0">
                <a:latin typeface="Corbel" panose="020B050302020402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</a:rPr>
              <a:t>to </a:t>
            </a:r>
            <a:r>
              <a:rPr lang="en-US" sz="1400" dirty="0">
                <a:latin typeface="Corbel" panose="020B0503020204020204" pitchFamily="34" charset="0"/>
              </a:rPr>
              <a:t>build</a:t>
            </a:r>
            <a:r>
              <a:rPr lang="en-US" sz="1400" spc="-135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a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</a:rPr>
              <a:t>bigram</a:t>
            </a:r>
            <a:r>
              <a:rPr lang="en-US" sz="1400" spc="-135" dirty="0">
                <a:latin typeface="Corbel" panose="020B0503020204020204" pitchFamily="34" charset="0"/>
              </a:rPr>
              <a:t> </a:t>
            </a:r>
            <a:r>
              <a:rPr lang="en-US" sz="1400" spc="-35" dirty="0">
                <a:latin typeface="Corbel" panose="020B0503020204020204" pitchFamily="34" charset="0"/>
              </a:rPr>
              <a:t>probability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30" dirty="0">
                <a:latin typeface="Corbel" panose="020B0503020204020204" pitchFamily="34" charset="0"/>
              </a:rPr>
              <a:t>table</a:t>
            </a:r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26" name="object 9">
            <a:extLst>
              <a:ext uri="{FF2B5EF4-FFF2-40B4-BE49-F238E27FC236}">
                <a16:creationId xmlns:a16="http://schemas.microsoft.com/office/drawing/2014/main" id="{01A0DFD1-BD6D-C20A-D632-BDEDCFA230F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40108" y="3659662"/>
            <a:ext cx="2142140" cy="1404919"/>
          </a:xfrm>
          <a:prstGeom prst="rect">
            <a:avLst/>
          </a:prstGeom>
        </p:spPr>
      </p:pic>
      <p:sp>
        <p:nvSpPr>
          <p:cNvPr id="27" name="object 14">
            <a:extLst>
              <a:ext uri="{FF2B5EF4-FFF2-40B4-BE49-F238E27FC236}">
                <a16:creationId xmlns:a16="http://schemas.microsoft.com/office/drawing/2014/main" id="{88AF928A-0759-6B97-9C8D-36BB3BAB4E01}"/>
              </a:ext>
            </a:extLst>
          </p:cNvPr>
          <p:cNvSpPr txBox="1"/>
          <p:nvPr/>
        </p:nvSpPr>
        <p:spPr>
          <a:xfrm>
            <a:off x="6619946" y="2913690"/>
            <a:ext cx="2338736" cy="65723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spcBef>
                <a:spcPts val="85"/>
              </a:spcBef>
            </a:pPr>
            <a:r>
              <a:rPr dirty="0">
                <a:latin typeface="Corbel" panose="020B0503020204020204" pitchFamily="34" charset="0"/>
              </a:rPr>
              <a:t>Now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I’m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going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to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65" dirty="0">
                <a:latin typeface="Corbel" panose="020B0503020204020204" pitchFamily="34" charset="0"/>
              </a:rPr>
              <a:t>evaluate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35" dirty="0">
                <a:latin typeface="Corbel" panose="020B0503020204020204" pitchFamily="34" charset="0"/>
              </a:rPr>
              <a:t>the probability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of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some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heldout</a:t>
            </a:r>
            <a:endParaRPr dirty="0">
              <a:latin typeface="Corbel" panose="020B0503020204020204" pitchFamily="34" charset="0"/>
            </a:endParaRPr>
          </a:p>
          <a:p>
            <a:pPr algn="ctr"/>
            <a:r>
              <a:rPr dirty="0">
                <a:latin typeface="Corbel" panose="020B0503020204020204" pitchFamily="34" charset="0"/>
              </a:rPr>
              <a:t>data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</a:rPr>
              <a:t>using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our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</a:rPr>
              <a:t>bigram</a:t>
            </a:r>
            <a:r>
              <a:rPr spc="-130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table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FBCED0-72EB-5145-E877-CC2C9E63979F}"/>
              </a:ext>
            </a:extLst>
          </p:cNvPr>
          <p:cNvSpPr txBox="1"/>
          <p:nvPr/>
        </p:nvSpPr>
        <p:spPr>
          <a:xfrm>
            <a:off x="3025333" y="2846562"/>
            <a:ext cx="3093333" cy="1029148"/>
          </a:xfrm>
          <a:prstGeom prst="wedgeRoundRectCallout">
            <a:avLst>
              <a:gd name="adj1" fmla="val 60414"/>
              <a:gd name="adj2" fmla="val 15636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1800" dirty="0">
                <a:latin typeface="Corbel" panose="020B0503020204020204" pitchFamily="34" charset="0"/>
                <a:cs typeface="Arial"/>
              </a:rPr>
              <a:t>A</a:t>
            </a:r>
            <a:r>
              <a:rPr lang="en-US" sz="1800" spc="-85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good</a:t>
            </a:r>
            <a:r>
              <a:rPr lang="en-US" sz="1800" spc="-80" dirty="0">
                <a:latin typeface="Corbel" panose="020B0503020204020204" pitchFamily="34" charset="0"/>
                <a:cs typeface="Arial"/>
              </a:rPr>
              <a:t> language </a:t>
            </a:r>
            <a:r>
              <a:rPr lang="en-US" sz="1800" spc="-10" dirty="0">
                <a:latin typeface="Corbel" panose="020B0503020204020204" pitchFamily="34" charset="0"/>
                <a:cs typeface="Arial"/>
              </a:rPr>
              <a:t>model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should</a:t>
            </a:r>
            <a:r>
              <a:rPr lang="en-US" sz="1800" spc="-180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55" dirty="0">
                <a:latin typeface="Corbel" panose="020B0503020204020204" pitchFamily="34" charset="0"/>
                <a:cs typeface="Arial"/>
              </a:rPr>
              <a:t>assign</a:t>
            </a:r>
            <a:r>
              <a:rPr lang="en-US" sz="1800" spc="-175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a</a:t>
            </a:r>
            <a:r>
              <a:rPr lang="en-US" sz="1800" spc="-175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high </a:t>
            </a:r>
            <a:r>
              <a:rPr lang="en-US" sz="1800" spc="-40" dirty="0">
                <a:latin typeface="Corbel" panose="020B0503020204020204" pitchFamily="34" charset="0"/>
                <a:cs typeface="Arial"/>
              </a:rPr>
              <a:t>probability</a:t>
            </a:r>
            <a:r>
              <a:rPr lang="en-US" sz="1800" spc="-114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to</a:t>
            </a:r>
            <a:r>
              <a:rPr lang="en-US" sz="1800" spc="-114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20" dirty="0" err="1">
                <a:latin typeface="Corbel" panose="020B0503020204020204" pitchFamily="34" charset="0"/>
                <a:cs typeface="Arial"/>
              </a:rPr>
              <a:t>heldout</a:t>
            </a:r>
            <a:r>
              <a:rPr lang="en-US" sz="1800" spc="-110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text!</a:t>
            </a:r>
            <a:endParaRPr lang="en-US" sz="1800" dirty="0">
              <a:latin typeface="Corbel" panose="020B050302020402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83827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8F81-CFE1-A3B6-3A65-CD3A8D22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 Careful About Data Leakage!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DE51F-4685-7B9E-1C3F-0EABE3033B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8705774" cy="3077573"/>
          </a:xfrm>
        </p:spPr>
        <p:txBody>
          <a:bodyPr>
            <a:noAutofit/>
          </a:bodyPr>
          <a:lstStyle/>
          <a:p>
            <a:pPr marL="115888" indent="-1588">
              <a:buNone/>
            </a:pPr>
            <a:r>
              <a:rPr lang="en-US" sz="2000" b="1" dirty="0"/>
              <a:t>Advice from a grandpa👴: </a:t>
            </a:r>
          </a:p>
          <a:p>
            <a:pPr marL="115888" indent="-1588">
              <a:buNone/>
            </a:pPr>
            <a:r>
              <a:rPr lang="en-US" sz="2000" b="1" dirty="0"/>
              <a:t>	 - </a:t>
            </a:r>
            <a:r>
              <a:rPr lang="en-US" sz="2000" dirty="0"/>
              <a:t>Don’t allow test sentences into training set. </a:t>
            </a:r>
          </a:p>
          <a:p>
            <a:pPr marL="115888" indent="-1588">
              <a:buNone/>
            </a:pPr>
            <a:r>
              <a:rPr lang="en-US" sz="2000" dirty="0"/>
              <a:t> - Otherwise, you will assign it an artificially high probability (==cheating). </a:t>
            </a:r>
          </a:p>
          <a:p>
            <a:pPr marL="115888" indent="-1588">
              <a:buNone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55373-65A2-88E6-2155-EC25CD73EA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7" name="object 2">
            <a:extLst>
              <a:ext uri="{FF2B5EF4-FFF2-40B4-BE49-F238E27FC236}">
                <a16:creationId xmlns:a16="http://schemas.microsoft.com/office/drawing/2014/main" id="{FB23EB69-AA96-A78A-9EAC-80C3C132F0A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725" y="3800523"/>
            <a:ext cx="1794458" cy="1194631"/>
          </a:xfrm>
          <a:prstGeom prst="rect">
            <a:avLst/>
          </a:prstGeom>
        </p:spPr>
      </p:pic>
      <p:grpSp>
        <p:nvGrpSpPr>
          <p:cNvPr id="8" name="object 5">
            <a:extLst>
              <a:ext uri="{FF2B5EF4-FFF2-40B4-BE49-F238E27FC236}">
                <a16:creationId xmlns:a16="http://schemas.microsoft.com/office/drawing/2014/main" id="{29DB9506-D30B-7B84-5253-F27A8FA9883C}"/>
              </a:ext>
            </a:extLst>
          </p:cNvPr>
          <p:cNvGrpSpPr/>
          <p:nvPr/>
        </p:nvGrpSpPr>
        <p:grpSpPr>
          <a:xfrm>
            <a:off x="2176042" y="4255442"/>
            <a:ext cx="888145" cy="213360"/>
            <a:chOff x="5187539" y="3271520"/>
            <a:chExt cx="1280160" cy="213360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1B49517F-A9A3-81C6-3420-B2ABFBAF956C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A60C6C3B-B868-5B23-FE9B-0A1F5C4F5B41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2" name="object 8">
            <a:extLst>
              <a:ext uri="{FF2B5EF4-FFF2-40B4-BE49-F238E27FC236}">
                <a16:creationId xmlns:a16="http://schemas.microsoft.com/office/drawing/2014/main" id="{EA1E8147-6A08-7AE1-A792-2B49C233CAD2}"/>
              </a:ext>
            </a:extLst>
          </p:cNvPr>
          <p:cNvSpPr txBox="1"/>
          <p:nvPr/>
        </p:nvSpPr>
        <p:spPr>
          <a:xfrm>
            <a:off x="2312101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45" dirty="0">
                <a:latin typeface="Corbel" panose="020B0503020204020204" pitchFamily="34" charset="0"/>
              </a:rPr>
              <a:t>train</a:t>
            </a:r>
            <a:endParaRPr sz="25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/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count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(“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mat</m:t>
                      </m:r>
                      <m:r>
                        <a:rPr lang="en-US" sz="2000" dirty="0">
                          <a:latin typeface="Cambria Math" panose="02040503050406030204" pitchFamily="18" charset="0"/>
                        </a:rPr>
                        <m:t>”)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object 5">
            <a:extLst>
              <a:ext uri="{FF2B5EF4-FFF2-40B4-BE49-F238E27FC236}">
                <a16:creationId xmlns:a16="http://schemas.microsoft.com/office/drawing/2014/main" id="{B44F854D-3FA3-F1C9-8C76-1082E1C4C070}"/>
              </a:ext>
            </a:extLst>
          </p:cNvPr>
          <p:cNvGrpSpPr/>
          <p:nvPr/>
        </p:nvGrpSpPr>
        <p:grpSpPr>
          <a:xfrm>
            <a:off x="5891059" y="4255442"/>
            <a:ext cx="888145" cy="213360"/>
            <a:chOff x="5187539" y="3271520"/>
            <a:chExt cx="1280160" cy="213360"/>
          </a:xfrm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E630FE10-B286-8693-9384-228A6B8EC423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8" name="object 7">
              <a:extLst>
                <a:ext uri="{FF2B5EF4-FFF2-40B4-BE49-F238E27FC236}">
                  <a16:creationId xmlns:a16="http://schemas.microsoft.com/office/drawing/2014/main" id="{D8B28132-0F41-9728-9FDB-F76020E569EB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9" name="object 8">
            <a:extLst>
              <a:ext uri="{FF2B5EF4-FFF2-40B4-BE49-F238E27FC236}">
                <a16:creationId xmlns:a16="http://schemas.microsoft.com/office/drawing/2014/main" id="{54EC9257-CBB4-1B09-5E60-1F5D58B0B238}"/>
              </a:ext>
            </a:extLst>
          </p:cNvPr>
          <p:cNvSpPr txBox="1"/>
          <p:nvPr/>
        </p:nvSpPr>
        <p:spPr>
          <a:xfrm>
            <a:off x="6027118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spc="-45" dirty="0">
                <a:latin typeface="Corbel" panose="020B0503020204020204" pitchFamily="34" charset="0"/>
              </a:rPr>
              <a:t>eval</a:t>
            </a:r>
            <a:endParaRPr sz="2500" dirty="0">
              <a:latin typeface="Corbel" panose="020B05030202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CBD792-7A71-E22C-43A1-63ACFC113DF4}"/>
              </a:ext>
            </a:extLst>
          </p:cNvPr>
          <p:cNvSpPr txBox="1"/>
          <p:nvPr/>
        </p:nvSpPr>
        <p:spPr>
          <a:xfrm>
            <a:off x="119740" y="2813843"/>
            <a:ext cx="23387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75" dirty="0">
                <a:latin typeface="Corbel" panose="020B0503020204020204" pitchFamily="34" charset="0"/>
              </a:rPr>
              <a:t>Example: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I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</a:rPr>
              <a:t>use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a</a:t>
            </a:r>
            <a:r>
              <a:rPr lang="en-US" sz="1400" spc="-110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bunch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</a:rPr>
              <a:t>of </a:t>
            </a:r>
            <a:r>
              <a:rPr lang="en-US" sz="1400" dirty="0">
                <a:latin typeface="Corbel" panose="020B0503020204020204" pitchFamily="34" charset="0"/>
              </a:rPr>
              <a:t>New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105" dirty="0">
                <a:latin typeface="Corbel" panose="020B0503020204020204" pitchFamily="34" charset="0"/>
              </a:rPr>
              <a:t>York</a:t>
            </a:r>
            <a:r>
              <a:rPr lang="en-US" sz="1400" spc="-90" dirty="0">
                <a:latin typeface="Corbel" panose="020B0503020204020204" pitchFamily="34" charset="0"/>
              </a:rPr>
              <a:t> </a:t>
            </a:r>
            <a:r>
              <a:rPr lang="en-US" sz="1400" spc="-55" dirty="0">
                <a:latin typeface="Corbel" panose="020B0503020204020204" pitchFamily="34" charset="0"/>
              </a:rPr>
              <a:t>Times</a:t>
            </a:r>
            <a:r>
              <a:rPr lang="en-US" sz="1400" spc="-105" dirty="0">
                <a:latin typeface="Corbel" panose="020B0503020204020204" pitchFamily="34" charset="0"/>
              </a:rPr>
              <a:t> </a:t>
            </a:r>
            <a:r>
              <a:rPr lang="en-US" sz="1400" spc="-40" dirty="0">
                <a:latin typeface="Corbel" panose="020B0503020204020204" pitchFamily="34" charset="0"/>
              </a:rPr>
              <a:t>articles</a:t>
            </a:r>
            <a:r>
              <a:rPr lang="en-US" sz="1400" spc="-110" dirty="0">
                <a:latin typeface="Corbel" panose="020B050302020402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</a:rPr>
              <a:t>to </a:t>
            </a:r>
            <a:r>
              <a:rPr lang="en-US" sz="1400" dirty="0">
                <a:latin typeface="Corbel" panose="020B0503020204020204" pitchFamily="34" charset="0"/>
              </a:rPr>
              <a:t>build</a:t>
            </a:r>
            <a:r>
              <a:rPr lang="en-US" sz="1400" spc="-135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a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</a:rPr>
              <a:t>bigram</a:t>
            </a:r>
            <a:r>
              <a:rPr lang="en-US" sz="1400" spc="-135" dirty="0">
                <a:latin typeface="Corbel" panose="020B0503020204020204" pitchFamily="34" charset="0"/>
              </a:rPr>
              <a:t> </a:t>
            </a:r>
            <a:r>
              <a:rPr lang="en-US" sz="1400" spc="-35" dirty="0">
                <a:latin typeface="Corbel" panose="020B0503020204020204" pitchFamily="34" charset="0"/>
              </a:rPr>
              <a:t>probability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30" dirty="0">
                <a:latin typeface="Corbel" panose="020B0503020204020204" pitchFamily="34" charset="0"/>
              </a:rPr>
              <a:t>table</a:t>
            </a:r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26" name="object 9">
            <a:extLst>
              <a:ext uri="{FF2B5EF4-FFF2-40B4-BE49-F238E27FC236}">
                <a16:creationId xmlns:a16="http://schemas.microsoft.com/office/drawing/2014/main" id="{01A0DFD1-BD6D-C20A-D632-BDEDCFA230F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40108" y="3659662"/>
            <a:ext cx="2142140" cy="1404919"/>
          </a:xfrm>
          <a:prstGeom prst="rect">
            <a:avLst/>
          </a:prstGeom>
        </p:spPr>
      </p:pic>
      <p:sp>
        <p:nvSpPr>
          <p:cNvPr id="27" name="object 14">
            <a:extLst>
              <a:ext uri="{FF2B5EF4-FFF2-40B4-BE49-F238E27FC236}">
                <a16:creationId xmlns:a16="http://schemas.microsoft.com/office/drawing/2014/main" id="{88AF928A-0759-6B97-9C8D-36BB3BAB4E01}"/>
              </a:ext>
            </a:extLst>
          </p:cNvPr>
          <p:cNvSpPr txBox="1"/>
          <p:nvPr/>
        </p:nvSpPr>
        <p:spPr>
          <a:xfrm>
            <a:off x="6619946" y="2913690"/>
            <a:ext cx="2338736" cy="65723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spcBef>
                <a:spcPts val="85"/>
              </a:spcBef>
            </a:pPr>
            <a:r>
              <a:rPr dirty="0">
                <a:latin typeface="Corbel" panose="020B0503020204020204" pitchFamily="34" charset="0"/>
              </a:rPr>
              <a:t>Now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I’m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going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to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65" dirty="0">
                <a:latin typeface="Corbel" panose="020B0503020204020204" pitchFamily="34" charset="0"/>
              </a:rPr>
              <a:t>evaluate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35" dirty="0">
                <a:latin typeface="Corbel" panose="020B0503020204020204" pitchFamily="34" charset="0"/>
              </a:rPr>
              <a:t>the probability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of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some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heldout</a:t>
            </a:r>
            <a:endParaRPr dirty="0">
              <a:latin typeface="Corbel" panose="020B0503020204020204" pitchFamily="34" charset="0"/>
            </a:endParaRPr>
          </a:p>
          <a:p>
            <a:pPr algn="ctr"/>
            <a:r>
              <a:rPr dirty="0">
                <a:latin typeface="Corbel" panose="020B0503020204020204" pitchFamily="34" charset="0"/>
              </a:rPr>
              <a:t>data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</a:rPr>
              <a:t>using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our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</a:rPr>
              <a:t>bigram</a:t>
            </a:r>
            <a:r>
              <a:rPr spc="-130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table</a:t>
            </a:r>
            <a:endParaRPr dirty="0">
              <a:latin typeface="Corbel" panose="020B05030202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FBCED0-72EB-5145-E877-CC2C9E63979F}"/>
              </a:ext>
            </a:extLst>
          </p:cNvPr>
          <p:cNvSpPr txBox="1"/>
          <p:nvPr/>
        </p:nvSpPr>
        <p:spPr>
          <a:xfrm>
            <a:off x="3025333" y="2846562"/>
            <a:ext cx="3093333" cy="1029148"/>
          </a:xfrm>
          <a:prstGeom prst="wedgeRoundRectCallout">
            <a:avLst>
              <a:gd name="adj1" fmla="val 60414"/>
              <a:gd name="adj2" fmla="val 15636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1800" dirty="0">
                <a:latin typeface="Corbel" panose="020B0503020204020204" pitchFamily="34" charset="0"/>
                <a:cs typeface="Arial"/>
              </a:rPr>
              <a:t>A</a:t>
            </a:r>
            <a:r>
              <a:rPr lang="en-US" sz="1800" spc="-85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good</a:t>
            </a:r>
            <a:r>
              <a:rPr lang="en-US" sz="1800" spc="-80" dirty="0">
                <a:latin typeface="Corbel" panose="020B0503020204020204" pitchFamily="34" charset="0"/>
                <a:cs typeface="Arial"/>
              </a:rPr>
              <a:t> language </a:t>
            </a:r>
            <a:r>
              <a:rPr lang="en-US" sz="1800" spc="-10" dirty="0">
                <a:latin typeface="Corbel" panose="020B0503020204020204" pitchFamily="34" charset="0"/>
                <a:cs typeface="Arial"/>
              </a:rPr>
              <a:t>model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should</a:t>
            </a:r>
            <a:r>
              <a:rPr lang="en-US" sz="1800" spc="-180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55" dirty="0">
                <a:latin typeface="Corbel" panose="020B0503020204020204" pitchFamily="34" charset="0"/>
                <a:cs typeface="Arial"/>
              </a:rPr>
              <a:t>assign</a:t>
            </a:r>
            <a:r>
              <a:rPr lang="en-US" sz="1800" spc="-175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a</a:t>
            </a:r>
            <a:r>
              <a:rPr lang="en-US" sz="1800" spc="-175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high </a:t>
            </a:r>
            <a:r>
              <a:rPr lang="en-US" sz="1800" spc="-40" dirty="0">
                <a:latin typeface="Corbel" panose="020B0503020204020204" pitchFamily="34" charset="0"/>
                <a:cs typeface="Arial"/>
              </a:rPr>
              <a:t>probability</a:t>
            </a:r>
            <a:r>
              <a:rPr lang="en-US" sz="1800" spc="-114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to</a:t>
            </a:r>
            <a:r>
              <a:rPr lang="en-US" sz="1800" spc="-114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20" dirty="0" err="1">
                <a:latin typeface="Corbel" panose="020B0503020204020204" pitchFamily="34" charset="0"/>
                <a:cs typeface="Arial"/>
              </a:rPr>
              <a:t>heldout</a:t>
            </a:r>
            <a:r>
              <a:rPr lang="en-US" sz="1800" spc="-110" dirty="0">
                <a:latin typeface="Corbel" panose="020B0503020204020204" pitchFamily="34" charset="0"/>
                <a:cs typeface="Arial"/>
              </a:rPr>
              <a:t> </a:t>
            </a:r>
            <a:r>
              <a:rPr lang="en-US" sz="1800" spc="-20" dirty="0">
                <a:latin typeface="Corbel" panose="020B0503020204020204" pitchFamily="34" charset="0"/>
                <a:cs typeface="Arial"/>
              </a:rPr>
              <a:t>text!</a:t>
            </a:r>
            <a:endParaRPr lang="en-US" sz="1800" dirty="0">
              <a:latin typeface="Corbel" panose="020B050302020402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7229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8F81-CFE1-A3B6-3A65-CD3A8D22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Evaluating Language Models: Intrinsic vs Extrinsic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DE51F-4685-7B9E-1C3F-0EABE3033B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pPr marL="400050" lvl="1" indent="-285750"/>
            <a:r>
              <a:rPr lang="en-US" sz="2000" dirty="0">
                <a:solidFill>
                  <a:srgbClr val="C00000"/>
                </a:solidFill>
              </a:rPr>
              <a:t>Intrinsic: </a:t>
            </a:r>
            <a:r>
              <a:rPr lang="en-US" sz="2000" dirty="0">
                <a:solidFill>
                  <a:schemeClr val="tx1"/>
                </a:solidFill>
              </a:rPr>
              <a:t>measure how good we are at modeling language</a:t>
            </a:r>
            <a:endParaRPr lang="en-US" sz="2000" dirty="0">
              <a:solidFill>
                <a:srgbClr val="C00000"/>
              </a:solidFill>
            </a:endParaRPr>
          </a:p>
          <a:p>
            <a:pPr marL="400050" lvl="1" indent="-285750"/>
            <a:r>
              <a:rPr lang="en-US" sz="2000" dirty="0">
                <a:solidFill>
                  <a:srgbClr val="C00000"/>
                </a:solidFill>
              </a:rPr>
              <a:t>Extrinsic: </a:t>
            </a:r>
            <a:r>
              <a:rPr lang="en-US" sz="2000" dirty="0">
                <a:solidFill>
                  <a:schemeClr val="tx1"/>
                </a:solidFill>
              </a:rPr>
              <a:t>build a new language model, use it for some task (MT, ASR, etc.)</a:t>
            </a:r>
          </a:p>
          <a:p>
            <a:pPr marL="115888" lvl="1" indent="-1588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115888" indent="-1588">
              <a:buNone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55373-65A2-88E6-2155-EC25CD73EA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725" y="4662488"/>
            <a:ext cx="549275" cy="393700"/>
          </a:xfrm>
          <a:prstGeom prst="rect">
            <a:avLst/>
          </a:prstGeom>
        </p:spPr>
        <p:txBody>
          <a:bodyPr/>
          <a:lstStyle/>
          <a:p>
            <a:fld id="{494B4E53-BCCB-BE4E-A28A-722B6992CCD5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7" name="object 2">
            <a:extLst>
              <a:ext uri="{FF2B5EF4-FFF2-40B4-BE49-F238E27FC236}">
                <a16:creationId xmlns:a16="http://schemas.microsoft.com/office/drawing/2014/main" id="{FB23EB69-AA96-A78A-9EAC-80C3C132F0A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725" y="3800523"/>
            <a:ext cx="1794458" cy="1194631"/>
          </a:xfrm>
          <a:prstGeom prst="rect">
            <a:avLst/>
          </a:prstGeom>
        </p:spPr>
      </p:pic>
      <p:grpSp>
        <p:nvGrpSpPr>
          <p:cNvPr id="8" name="object 5">
            <a:extLst>
              <a:ext uri="{FF2B5EF4-FFF2-40B4-BE49-F238E27FC236}">
                <a16:creationId xmlns:a16="http://schemas.microsoft.com/office/drawing/2014/main" id="{29DB9506-D30B-7B84-5253-F27A8FA9883C}"/>
              </a:ext>
            </a:extLst>
          </p:cNvPr>
          <p:cNvGrpSpPr/>
          <p:nvPr/>
        </p:nvGrpSpPr>
        <p:grpSpPr>
          <a:xfrm>
            <a:off x="2176042" y="4255442"/>
            <a:ext cx="888145" cy="213360"/>
            <a:chOff x="5187539" y="3271520"/>
            <a:chExt cx="1280160" cy="213360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1B49517F-A9A3-81C6-3420-B2ABFBAF956C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A60C6C3B-B868-5B23-FE9B-0A1F5C4F5B41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2" name="object 8">
            <a:extLst>
              <a:ext uri="{FF2B5EF4-FFF2-40B4-BE49-F238E27FC236}">
                <a16:creationId xmlns:a16="http://schemas.microsoft.com/office/drawing/2014/main" id="{EA1E8147-6A08-7AE1-A792-2B49C233CAD2}"/>
              </a:ext>
            </a:extLst>
          </p:cNvPr>
          <p:cNvSpPr txBox="1"/>
          <p:nvPr/>
        </p:nvSpPr>
        <p:spPr>
          <a:xfrm>
            <a:off x="2312101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45" dirty="0">
                <a:latin typeface="Corbel" panose="020B0503020204020204" pitchFamily="34" charset="0"/>
              </a:rPr>
              <a:t>train</a:t>
            </a:r>
            <a:endParaRPr sz="25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/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count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(“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atin typeface="Cambria Math" panose="02040503050406030204" pitchFamily="18" charset="0"/>
                        </a:rPr>
                        <m:t>mat</m:t>
                      </m:r>
                      <m:r>
                        <a:rPr lang="en-US" sz="2000" dirty="0">
                          <a:latin typeface="Cambria Math" panose="02040503050406030204" pitchFamily="18" charset="0"/>
                        </a:rPr>
                        <m:t>”)</m:t>
                      </m:r>
                    </m:oMath>
                  </m:oMathPara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3B7D4-D980-7B6D-8AA2-6125C21F4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75" y="4135556"/>
                <a:ext cx="3259645" cy="40011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object 5">
            <a:extLst>
              <a:ext uri="{FF2B5EF4-FFF2-40B4-BE49-F238E27FC236}">
                <a16:creationId xmlns:a16="http://schemas.microsoft.com/office/drawing/2014/main" id="{B44F854D-3FA3-F1C9-8C76-1082E1C4C070}"/>
              </a:ext>
            </a:extLst>
          </p:cNvPr>
          <p:cNvGrpSpPr/>
          <p:nvPr/>
        </p:nvGrpSpPr>
        <p:grpSpPr>
          <a:xfrm>
            <a:off x="5891059" y="4255442"/>
            <a:ext cx="888145" cy="213360"/>
            <a:chOff x="5187539" y="3271520"/>
            <a:chExt cx="1280160" cy="213360"/>
          </a:xfrm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E630FE10-B286-8693-9384-228A6B8EC423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8" name="object 7">
              <a:extLst>
                <a:ext uri="{FF2B5EF4-FFF2-40B4-BE49-F238E27FC236}">
                  <a16:creationId xmlns:a16="http://schemas.microsoft.com/office/drawing/2014/main" id="{D8B28132-0F41-9728-9FDB-F76020E569EB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9" name="object 8">
            <a:extLst>
              <a:ext uri="{FF2B5EF4-FFF2-40B4-BE49-F238E27FC236}">
                <a16:creationId xmlns:a16="http://schemas.microsoft.com/office/drawing/2014/main" id="{54EC9257-CBB4-1B09-5E60-1F5D58B0B238}"/>
              </a:ext>
            </a:extLst>
          </p:cNvPr>
          <p:cNvSpPr txBox="1"/>
          <p:nvPr/>
        </p:nvSpPr>
        <p:spPr>
          <a:xfrm>
            <a:off x="6027118" y="3902700"/>
            <a:ext cx="613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spc="-45" dirty="0">
                <a:latin typeface="Corbel" panose="020B0503020204020204" pitchFamily="34" charset="0"/>
              </a:rPr>
              <a:t>eval</a:t>
            </a:r>
            <a:endParaRPr sz="2500" dirty="0">
              <a:latin typeface="Corbel" panose="020B05030202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CBD792-7A71-E22C-43A1-63ACFC113DF4}"/>
              </a:ext>
            </a:extLst>
          </p:cNvPr>
          <p:cNvSpPr txBox="1"/>
          <p:nvPr/>
        </p:nvSpPr>
        <p:spPr>
          <a:xfrm>
            <a:off x="119740" y="2813843"/>
            <a:ext cx="23387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75" dirty="0">
                <a:latin typeface="Corbel" panose="020B0503020204020204" pitchFamily="34" charset="0"/>
              </a:rPr>
              <a:t>Example: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I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</a:rPr>
              <a:t>use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a</a:t>
            </a:r>
            <a:r>
              <a:rPr lang="en-US" sz="1400" spc="-110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bunch</a:t>
            </a:r>
            <a:r>
              <a:rPr lang="en-US" sz="1400" spc="-114" dirty="0">
                <a:latin typeface="Corbel" panose="020B050302020402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</a:rPr>
              <a:t>of </a:t>
            </a:r>
            <a:r>
              <a:rPr lang="en-US" sz="1400" dirty="0">
                <a:latin typeface="Corbel" panose="020B0503020204020204" pitchFamily="34" charset="0"/>
              </a:rPr>
              <a:t>New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105" dirty="0">
                <a:latin typeface="Corbel" panose="020B0503020204020204" pitchFamily="34" charset="0"/>
              </a:rPr>
              <a:t>York</a:t>
            </a:r>
            <a:r>
              <a:rPr lang="en-US" sz="1400" spc="-90" dirty="0">
                <a:latin typeface="Corbel" panose="020B0503020204020204" pitchFamily="34" charset="0"/>
              </a:rPr>
              <a:t> </a:t>
            </a:r>
            <a:r>
              <a:rPr lang="en-US" sz="1400" spc="-55" dirty="0">
                <a:latin typeface="Corbel" panose="020B0503020204020204" pitchFamily="34" charset="0"/>
              </a:rPr>
              <a:t>Times</a:t>
            </a:r>
            <a:r>
              <a:rPr lang="en-US" sz="1400" spc="-105" dirty="0">
                <a:latin typeface="Corbel" panose="020B0503020204020204" pitchFamily="34" charset="0"/>
              </a:rPr>
              <a:t> </a:t>
            </a:r>
            <a:r>
              <a:rPr lang="en-US" sz="1400" spc="-40" dirty="0">
                <a:latin typeface="Corbel" panose="020B0503020204020204" pitchFamily="34" charset="0"/>
              </a:rPr>
              <a:t>articles</a:t>
            </a:r>
            <a:r>
              <a:rPr lang="en-US" sz="1400" spc="-110" dirty="0">
                <a:latin typeface="Corbel" panose="020B0503020204020204" pitchFamily="34" charset="0"/>
              </a:rPr>
              <a:t> </a:t>
            </a:r>
            <a:r>
              <a:rPr lang="en-US" sz="1400" spc="-25" dirty="0">
                <a:latin typeface="Corbel" panose="020B0503020204020204" pitchFamily="34" charset="0"/>
              </a:rPr>
              <a:t>to </a:t>
            </a:r>
            <a:r>
              <a:rPr lang="en-US" sz="1400" dirty="0">
                <a:latin typeface="Corbel" panose="020B0503020204020204" pitchFamily="34" charset="0"/>
              </a:rPr>
              <a:t>build</a:t>
            </a:r>
            <a:r>
              <a:rPr lang="en-US" sz="1400" spc="-135" dirty="0">
                <a:latin typeface="Corbel" panose="020B0503020204020204" pitchFamily="34" charset="0"/>
              </a:rPr>
              <a:t> </a:t>
            </a:r>
            <a:r>
              <a:rPr lang="en-US" sz="1400" dirty="0">
                <a:latin typeface="Corbel" panose="020B0503020204020204" pitchFamily="34" charset="0"/>
              </a:rPr>
              <a:t>a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20" dirty="0">
                <a:latin typeface="Corbel" panose="020B0503020204020204" pitchFamily="34" charset="0"/>
              </a:rPr>
              <a:t>bigram</a:t>
            </a:r>
            <a:r>
              <a:rPr lang="en-US" sz="1400" spc="-135" dirty="0">
                <a:latin typeface="Corbel" panose="020B0503020204020204" pitchFamily="34" charset="0"/>
              </a:rPr>
              <a:t> </a:t>
            </a:r>
            <a:r>
              <a:rPr lang="en-US" sz="1400" spc="-35" dirty="0">
                <a:latin typeface="Corbel" panose="020B0503020204020204" pitchFamily="34" charset="0"/>
              </a:rPr>
              <a:t>probability</a:t>
            </a:r>
            <a:r>
              <a:rPr lang="en-US" sz="1400" spc="-130" dirty="0">
                <a:latin typeface="Corbel" panose="020B0503020204020204" pitchFamily="34" charset="0"/>
              </a:rPr>
              <a:t> </a:t>
            </a:r>
            <a:r>
              <a:rPr lang="en-US" sz="1400" spc="-30" dirty="0">
                <a:latin typeface="Corbel" panose="020B0503020204020204" pitchFamily="34" charset="0"/>
              </a:rPr>
              <a:t>table</a:t>
            </a:r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26" name="object 9">
            <a:extLst>
              <a:ext uri="{FF2B5EF4-FFF2-40B4-BE49-F238E27FC236}">
                <a16:creationId xmlns:a16="http://schemas.microsoft.com/office/drawing/2014/main" id="{01A0DFD1-BD6D-C20A-D632-BDEDCFA230F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40108" y="3659662"/>
            <a:ext cx="2142140" cy="1404919"/>
          </a:xfrm>
          <a:prstGeom prst="rect">
            <a:avLst/>
          </a:prstGeom>
        </p:spPr>
      </p:pic>
      <p:sp>
        <p:nvSpPr>
          <p:cNvPr id="27" name="object 14">
            <a:extLst>
              <a:ext uri="{FF2B5EF4-FFF2-40B4-BE49-F238E27FC236}">
                <a16:creationId xmlns:a16="http://schemas.microsoft.com/office/drawing/2014/main" id="{88AF928A-0759-6B97-9C8D-36BB3BAB4E01}"/>
              </a:ext>
            </a:extLst>
          </p:cNvPr>
          <p:cNvSpPr txBox="1"/>
          <p:nvPr/>
        </p:nvSpPr>
        <p:spPr>
          <a:xfrm>
            <a:off x="6619946" y="2913690"/>
            <a:ext cx="2338736" cy="65723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spcBef>
                <a:spcPts val="85"/>
              </a:spcBef>
            </a:pPr>
            <a:r>
              <a:rPr dirty="0">
                <a:latin typeface="Corbel" panose="020B0503020204020204" pitchFamily="34" charset="0"/>
              </a:rPr>
              <a:t>Now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I’m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going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to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65" dirty="0">
                <a:latin typeface="Corbel" panose="020B0503020204020204" pitchFamily="34" charset="0"/>
              </a:rPr>
              <a:t>evaluate</a:t>
            </a:r>
            <a:r>
              <a:rPr spc="-45" dirty="0">
                <a:latin typeface="Corbel" panose="020B0503020204020204" pitchFamily="34" charset="0"/>
              </a:rPr>
              <a:t> </a:t>
            </a:r>
            <a:r>
              <a:rPr spc="-35" dirty="0">
                <a:latin typeface="Corbel" panose="020B0503020204020204" pitchFamily="34" charset="0"/>
              </a:rPr>
              <a:t>the probability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of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some</a:t>
            </a:r>
            <a:r>
              <a:rPr spc="-114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heldout</a:t>
            </a:r>
            <a:endParaRPr dirty="0">
              <a:latin typeface="Corbel" panose="020B0503020204020204" pitchFamily="34" charset="0"/>
            </a:endParaRPr>
          </a:p>
          <a:p>
            <a:pPr algn="ctr"/>
            <a:r>
              <a:rPr dirty="0">
                <a:latin typeface="Corbel" panose="020B0503020204020204" pitchFamily="34" charset="0"/>
              </a:rPr>
              <a:t>data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</a:rPr>
              <a:t>using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dirty="0">
                <a:latin typeface="Corbel" panose="020B0503020204020204" pitchFamily="34" charset="0"/>
              </a:rPr>
              <a:t>our</a:t>
            </a:r>
            <a:r>
              <a:rPr spc="-135" dirty="0">
                <a:latin typeface="Corbel" panose="020B0503020204020204" pitchFamily="34" charset="0"/>
              </a:rPr>
              <a:t> </a:t>
            </a:r>
            <a:r>
              <a:rPr spc="-20" dirty="0">
                <a:latin typeface="Corbel" panose="020B0503020204020204" pitchFamily="34" charset="0"/>
              </a:rPr>
              <a:t>bigram</a:t>
            </a:r>
            <a:r>
              <a:rPr spc="-130" dirty="0">
                <a:latin typeface="Corbel" panose="020B0503020204020204" pitchFamily="34" charset="0"/>
              </a:rPr>
              <a:t> </a:t>
            </a:r>
            <a:r>
              <a:rPr spc="-10" dirty="0">
                <a:latin typeface="Corbel" panose="020B0503020204020204" pitchFamily="34" charset="0"/>
              </a:rPr>
              <a:t>table</a:t>
            </a:r>
            <a:endParaRPr dirty="0">
              <a:latin typeface="Corbel" panose="020B0503020204020204" pitchFamily="34" charset="0"/>
            </a:endParaRPr>
          </a:p>
        </p:txBody>
      </p:sp>
      <p:pic>
        <p:nvPicPr>
          <p:cNvPr id="4" name="Picture 2" descr="Google Translate's Neural Machine Technology Now Supports More Languages">
            <a:extLst>
              <a:ext uri="{FF2B5EF4-FFF2-40B4-BE49-F238E27FC236}">
                <a16:creationId xmlns:a16="http://schemas.microsoft.com/office/drawing/2014/main" id="{7DF884EB-29EF-690D-6A3F-492E2AD38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975" y="2293011"/>
            <a:ext cx="1837746" cy="89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object 5">
            <a:extLst>
              <a:ext uri="{FF2B5EF4-FFF2-40B4-BE49-F238E27FC236}">
                <a16:creationId xmlns:a16="http://schemas.microsoft.com/office/drawing/2014/main" id="{4B40C3AC-19CB-8C8A-A108-5A8B02571E0F}"/>
              </a:ext>
            </a:extLst>
          </p:cNvPr>
          <p:cNvGrpSpPr/>
          <p:nvPr/>
        </p:nvGrpSpPr>
        <p:grpSpPr>
          <a:xfrm rot="16200000">
            <a:off x="4210776" y="3451039"/>
            <a:ext cx="888145" cy="213360"/>
            <a:chOff x="5187539" y="3271520"/>
            <a:chExt cx="1280160" cy="213360"/>
          </a:xfrm>
        </p:grpSpPr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88835158-4BBF-963A-8030-5CA92083E94C}"/>
                </a:ext>
              </a:extLst>
            </p:cNvPr>
            <p:cNvSpPr/>
            <p:nvPr/>
          </p:nvSpPr>
          <p:spPr>
            <a:xfrm>
              <a:off x="5187539" y="3378200"/>
              <a:ext cx="1092200" cy="0"/>
            </a:xfrm>
            <a:custGeom>
              <a:avLst/>
              <a:gdLst/>
              <a:ahLst/>
              <a:cxnLst/>
              <a:rect l="l" t="t" r="r" b="b"/>
              <a:pathLst>
                <a:path w="1092200">
                  <a:moveTo>
                    <a:pt x="0" y="0"/>
                  </a:moveTo>
                  <a:lnTo>
                    <a:pt x="1066394" y="0"/>
                  </a:lnTo>
                  <a:lnTo>
                    <a:pt x="1091794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  <p:sp>
          <p:nvSpPr>
            <p:cNvPr id="13" name="object 7">
              <a:extLst>
                <a:ext uri="{FF2B5EF4-FFF2-40B4-BE49-F238E27FC236}">
                  <a16:creationId xmlns:a16="http://schemas.microsoft.com/office/drawing/2014/main" id="{4041CECC-A6F8-11FD-DB31-C3881AAC16E5}"/>
                </a:ext>
              </a:extLst>
            </p:cNvPr>
            <p:cNvSpPr/>
            <p:nvPr/>
          </p:nvSpPr>
          <p:spPr>
            <a:xfrm>
              <a:off x="6253934" y="3271520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rbel" panose="020B0503020204020204" pitchFamily="34" charset="0"/>
              </a:endParaRPr>
            </a:p>
          </p:txBody>
        </p:sp>
      </p:grpSp>
      <p:sp>
        <p:nvSpPr>
          <p:cNvPr id="15" name="object 8">
            <a:extLst>
              <a:ext uri="{FF2B5EF4-FFF2-40B4-BE49-F238E27FC236}">
                <a16:creationId xmlns:a16="http://schemas.microsoft.com/office/drawing/2014/main" id="{72FA1D50-0AFA-1D5D-5084-F98DCFA13FB3}"/>
              </a:ext>
            </a:extLst>
          </p:cNvPr>
          <p:cNvSpPr txBox="1"/>
          <p:nvPr/>
        </p:nvSpPr>
        <p:spPr>
          <a:xfrm>
            <a:off x="3279565" y="3208766"/>
            <a:ext cx="1219845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2500" spc="-45" dirty="0">
                <a:latin typeface="Corbel" panose="020B0503020204020204" pitchFamily="34" charset="0"/>
              </a:rPr>
              <a:t>extrinsic eval</a:t>
            </a:r>
            <a:endParaRPr sz="25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5787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21C7-8D7D-8667-022E-18232AB8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Typical Machine Learning and Evaluation Protocol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gnetic Disk 4">
                <a:extLst>
                  <a:ext uri="{FF2B5EF4-FFF2-40B4-BE49-F238E27FC236}">
                    <a16:creationId xmlns:a16="http://schemas.microsoft.com/office/drawing/2014/main" id="{A8513662-A1A5-0A39-F366-D73B41D6C7E1}"/>
                  </a:ext>
                </a:extLst>
              </p:cNvPr>
              <p:cNvSpPr/>
              <p:nvPr/>
            </p:nvSpPr>
            <p:spPr>
              <a:xfrm>
                <a:off x="204389" y="4081750"/>
                <a:ext cx="2326933" cy="923876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600" dirty="0">
                    <a:latin typeface="Corbel" panose="020B0503020204020204" pitchFamily="34" charset="0"/>
                  </a:rPr>
                  <a:t>Testing data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" name="Magnetic Disk 4">
                <a:extLst>
                  <a:ext uri="{FF2B5EF4-FFF2-40B4-BE49-F238E27FC236}">
                    <a16:creationId xmlns:a16="http://schemas.microsoft.com/office/drawing/2014/main" id="{A8513662-A1A5-0A39-F366-D73B41D6C7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89" y="4081750"/>
                <a:ext cx="2326933" cy="923876"/>
              </a:xfrm>
              <a:prstGeom prst="flowChartMagneticDisk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gnetic Disk 5">
                <a:extLst>
                  <a:ext uri="{FF2B5EF4-FFF2-40B4-BE49-F238E27FC236}">
                    <a16:creationId xmlns:a16="http://schemas.microsoft.com/office/drawing/2014/main" id="{1EA52132-86D2-3186-08CE-0456A6C0D7E9}"/>
                  </a:ext>
                </a:extLst>
              </p:cNvPr>
              <p:cNvSpPr/>
              <p:nvPr/>
            </p:nvSpPr>
            <p:spPr>
              <a:xfrm>
                <a:off x="196912" y="2020889"/>
                <a:ext cx="2326933" cy="916461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600" dirty="0">
                    <a:latin typeface="Corbel" panose="020B0503020204020204" pitchFamily="34" charset="0"/>
                  </a:rPr>
                  <a:t>Training data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train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Magnetic Disk 5">
                <a:extLst>
                  <a:ext uri="{FF2B5EF4-FFF2-40B4-BE49-F238E27FC236}">
                    <a16:creationId xmlns:a16="http://schemas.microsoft.com/office/drawing/2014/main" id="{1EA52132-86D2-3186-08CE-0456A6C0D7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12" y="2020889"/>
                <a:ext cx="2326933" cy="916461"/>
              </a:xfrm>
              <a:prstGeom prst="flowChartMagneticDisk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Magnetic Disk 6">
                <a:extLst>
                  <a:ext uri="{FF2B5EF4-FFF2-40B4-BE49-F238E27FC236}">
                    <a16:creationId xmlns:a16="http://schemas.microsoft.com/office/drawing/2014/main" id="{F5408ED7-7A24-EFCB-B1B3-2722545D658E}"/>
                  </a:ext>
                </a:extLst>
              </p:cNvPr>
              <p:cNvSpPr/>
              <p:nvPr/>
            </p:nvSpPr>
            <p:spPr>
              <a:xfrm>
                <a:off x="196912" y="3055633"/>
                <a:ext cx="2326933" cy="916461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600" dirty="0">
                    <a:latin typeface="Corbel" panose="020B0503020204020204" pitchFamily="34" charset="0"/>
                  </a:rPr>
                  <a:t>Held-out validation data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7" name="Magnetic Disk 6">
                <a:extLst>
                  <a:ext uri="{FF2B5EF4-FFF2-40B4-BE49-F238E27FC236}">
                    <a16:creationId xmlns:a16="http://schemas.microsoft.com/office/drawing/2014/main" id="{F5408ED7-7A24-EFCB-B1B3-2722545D65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12" y="3055633"/>
                <a:ext cx="2326933" cy="916461"/>
              </a:xfrm>
              <a:prstGeom prst="flowChartMagneticDisk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Magnetic Disk 7">
                <a:extLst>
                  <a:ext uri="{FF2B5EF4-FFF2-40B4-BE49-F238E27FC236}">
                    <a16:creationId xmlns:a16="http://schemas.microsoft.com/office/drawing/2014/main" id="{9D4EEA29-1D4F-44B5-3907-0C0368D5ABA8}"/>
                  </a:ext>
                </a:extLst>
              </p:cNvPr>
              <p:cNvSpPr/>
              <p:nvPr/>
            </p:nvSpPr>
            <p:spPr>
              <a:xfrm>
                <a:off x="3265711" y="1171404"/>
                <a:ext cx="3079633" cy="916461"/>
              </a:xfrm>
              <a:prstGeom prst="flowChartMagneticDisk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600" dirty="0">
                    <a:latin typeface="Corbel" panose="020B0503020204020204" pitchFamily="34" charset="0"/>
                  </a:rPr>
                  <a:t>Model Hypothesis Class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" name="Magnetic Disk 7">
                <a:extLst>
                  <a:ext uri="{FF2B5EF4-FFF2-40B4-BE49-F238E27FC236}">
                    <a16:creationId xmlns:a16="http://schemas.microsoft.com/office/drawing/2014/main" id="{9D4EEA29-1D4F-44B5-3907-0C0368D5AB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11" y="1171404"/>
                <a:ext cx="3079633" cy="916461"/>
              </a:xfrm>
              <a:prstGeom prst="flowChartMagneticDisk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D5B8BF24-0E39-4387-302B-40391DA838B6}"/>
                  </a:ext>
                </a:extLst>
              </p:cNvPr>
              <p:cNvSpPr/>
              <p:nvPr/>
            </p:nvSpPr>
            <p:spPr>
              <a:xfrm>
                <a:off x="3265712" y="2564349"/>
                <a:ext cx="3079633" cy="916461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61176"/>
                </a:schemeClr>
              </a:solidFill>
              <a:ln>
                <a:solidFill>
                  <a:srgbClr val="0006C7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Corbel" panose="020B0503020204020204" pitchFamily="34" charset="0"/>
                  </a:rPr>
                  <a:t>Overall training: picking the best function: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D5B8BF24-0E39-4387-302B-40391DA838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12" y="2564349"/>
                <a:ext cx="3079633" cy="91646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06C7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80CD69-C17E-2DCE-0E9C-133796F82AF9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4805528" y="2087865"/>
            <a:ext cx="1" cy="476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FD3511-46A5-F05A-A773-0C0E0AA47521}"/>
              </a:ext>
            </a:extLst>
          </p:cNvPr>
          <p:cNvCxnSpPr>
            <a:cxnSpLocks/>
            <a:stCxn id="6" idx="4"/>
            <a:endCxn id="9" idx="1"/>
          </p:cNvCxnSpPr>
          <p:nvPr/>
        </p:nvCxnSpPr>
        <p:spPr>
          <a:xfrm>
            <a:off x="2523845" y="2479120"/>
            <a:ext cx="741867" cy="543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3F4BE66-D80D-AA44-1CEF-2DF234B0532D}"/>
              </a:ext>
            </a:extLst>
          </p:cNvPr>
          <p:cNvCxnSpPr>
            <a:cxnSpLocks/>
            <a:stCxn id="7" idx="4"/>
            <a:endCxn id="9" idx="1"/>
          </p:cNvCxnSpPr>
          <p:nvPr/>
        </p:nvCxnSpPr>
        <p:spPr>
          <a:xfrm flipV="1">
            <a:off x="2523845" y="3022580"/>
            <a:ext cx="741867" cy="4912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108C15C6-F7E6-9FEF-15C7-1895F8B90435}"/>
                  </a:ext>
                </a:extLst>
              </p:cNvPr>
              <p:cNvSpPr/>
              <p:nvPr/>
            </p:nvSpPr>
            <p:spPr>
              <a:xfrm>
                <a:off x="3265712" y="4080529"/>
                <a:ext cx="3079633" cy="916461"/>
              </a:xfrm>
              <a:prstGeom prst="roundRect">
                <a:avLst/>
              </a:prstGeom>
              <a:solidFill>
                <a:srgbClr val="DCF9CD">
                  <a:alpha val="61176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Corbel" panose="020B0503020204020204" pitchFamily="34" charset="0"/>
                  </a:rPr>
                  <a:t>Evaluation on test set: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𝐄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m:rPr>
                                  <m:lit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𝑡𝑒𝑠𝑡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ℓ(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/>
                      </m:sSup>
                    </m:oMath>
                  </m:oMathPara>
                </a14:m>
                <a:endParaRPr lang="en-US" sz="20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108C15C6-F7E6-9FEF-15C7-1895F8B904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12" y="4080529"/>
                <a:ext cx="3079633" cy="916461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D20A23-CA04-1BD7-B2F2-A92768BD3EBE}"/>
              </a:ext>
            </a:extLst>
          </p:cNvPr>
          <p:cNvCxnSpPr>
            <a:cxnSpLocks/>
            <a:stCxn id="5" idx="4"/>
            <a:endCxn id="18" idx="1"/>
          </p:cNvCxnSpPr>
          <p:nvPr/>
        </p:nvCxnSpPr>
        <p:spPr>
          <a:xfrm flipV="1">
            <a:off x="2531322" y="4538760"/>
            <a:ext cx="734390" cy="49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B75198-8EBC-9A46-4D11-732BA2F85C9D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4805529" y="3480810"/>
            <a:ext cx="0" cy="5997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38E19EE-B73A-7B84-A7BC-187E862051F4}"/>
              </a:ext>
            </a:extLst>
          </p:cNvPr>
          <p:cNvSpPr txBox="1"/>
          <p:nvPr/>
        </p:nvSpPr>
        <p:spPr>
          <a:xfrm>
            <a:off x="6584081" y="2600672"/>
            <a:ext cx="2360763" cy="1021556"/>
          </a:xfrm>
          <a:prstGeom prst="wedgeRoundRectCallout">
            <a:avLst>
              <a:gd name="adj1" fmla="val -56234"/>
              <a:gd name="adj2" fmla="val 19742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Training is to pick the function given the observed data.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A6E6EC-5634-2364-E673-F96D24E36365}"/>
              </a:ext>
            </a:extLst>
          </p:cNvPr>
          <p:cNvSpPr txBox="1"/>
          <p:nvPr/>
        </p:nvSpPr>
        <p:spPr>
          <a:xfrm>
            <a:off x="6584081" y="3841781"/>
            <a:ext cx="2360763" cy="1021556"/>
          </a:xfrm>
          <a:prstGeom prst="wedgeRoundRectCallout">
            <a:avLst>
              <a:gd name="adj1" fmla="val -56233"/>
              <a:gd name="adj2" fmla="val 22275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Testing is t predict the quality of the best selected function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D1EE61-968E-DCC8-A12A-157F37F0E067}"/>
              </a:ext>
            </a:extLst>
          </p:cNvPr>
          <p:cNvSpPr txBox="1"/>
          <p:nvPr/>
        </p:nvSpPr>
        <p:spPr>
          <a:xfrm>
            <a:off x="6581208" y="1027798"/>
            <a:ext cx="2360763" cy="1328023"/>
          </a:xfrm>
          <a:prstGeom prst="wedgeRoundRectCallout">
            <a:avLst>
              <a:gd name="adj1" fmla="val -56234"/>
              <a:gd name="adj2" fmla="val 18453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576" rIns="36576">
            <a:spAutoFit/>
          </a:bodyPr>
          <a:lstStyle/>
          <a:p>
            <a:pPr algn="ctr"/>
            <a:r>
              <a:rPr lang="en-US" sz="1800" dirty="0">
                <a:latin typeface="Corbel" panose="020B0503020204020204" pitchFamily="34" charset="0"/>
              </a:rPr>
              <a:t>Each choice of parameters  in neural networks correspond to another function. </a:t>
            </a:r>
          </a:p>
        </p:txBody>
      </p:sp>
    </p:spTree>
    <p:extLst>
      <p:ext uri="{BB962C8B-B14F-4D97-AF65-F5344CB8AC3E}">
        <p14:creationId xmlns:p14="http://schemas.microsoft.com/office/powerpoint/2010/main" val="33044639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6A026-54CF-66E6-1758-A65C03FB8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Metric for Language Modeling: Perplexity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79C9D-9ECD-E6CC-4AAF-9A86B65C6C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Perplexity</a:t>
            </a:r>
            <a:r>
              <a:rPr lang="en-US" dirty="0"/>
              <a:t> is the inverse probability of the test set, normalized by the number of words: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800" dirty="0">
                <a:solidFill>
                  <a:schemeClr val="tx1"/>
                </a:solidFill>
              </a:rPr>
              <a:t>A measure of </a:t>
            </a:r>
            <a:r>
              <a:rPr lang="en-US" sz="1800" dirty="0">
                <a:solidFill>
                  <a:srgbClr val="C00000"/>
                </a:solidFill>
              </a:rPr>
              <a:t>predictive quality</a:t>
            </a:r>
            <a:r>
              <a:rPr lang="en-US" sz="1800" dirty="0">
                <a:solidFill>
                  <a:schemeClr val="tx1"/>
                </a:solidFill>
              </a:rPr>
              <a:t> of a language model. </a:t>
            </a:r>
          </a:p>
          <a:p>
            <a:r>
              <a:rPr lang="en-US" dirty="0">
                <a:solidFill>
                  <a:srgbClr val="C00000"/>
                </a:solidFill>
              </a:rPr>
              <a:t>Minimizing </a:t>
            </a:r>
            <a:r>
              <a:rPr lang="en-US" dirty="0">
                <a:solidFill>
                  <a:schemeClr val="tx1"/>
                </a:solidFill>
              </a:rPr>
              <a:t>perplexity is the same as </a:t>
            </a:r>
            <a:r>
              <a:rPr lang="en-US" dirty="0">
                <a:solidFill>
                  <a:srgbClr val="C00000"/>
                </a:solidFill>
              </a:rPr>
              <a:t>maximizing </a:t>
            </a:r>
            <a:r>
              <a:rPr lang="en-US" dirty="0">
                <a:solidFill>
                  <a:schemeClr val="tx1"/>
                </a:solidFill>
              </a:rPr>
              <a:t>probability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74986E-09F5-C70D-1CE1-02748DA8DE0B}"/>
                  </a:ext>
                </a:extLst>
              </p:cNvPr>
              <p:cNvSpPr txBox="1"/>
              <p:nvPr/>
            </p:nvSpPr>
            <p:spPr>
              <a:xfrm>
                <a:off x="1823324" y="2000702"/>
                <a:ext cx="5330350" cy="996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𝐏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  <a:p>
                <a:pPr algn="r"/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74986E-09F5-C70D-1CE1-02748DA8D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324" y="2000702"/>
                <a:ext cx="5330350" cy="996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21248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6A026-54CF-66E6-1758-A65C03FB8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Metric for Language Modeling: Perplexity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A79C9D-9ECD-E6CC-4AAF-9A86B65C6CD1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rgbClr val="C00000"/>
                    </a:solidFill>
                  </a:rPr>
                  <a:t>Perplexity</a:t>
                </a:r>
                <a:r>
                  <a:rPr lang="en-US" dirty="0"/>
                  <a:t> is the inverse probability of the test set, normalized by the number of words: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solidFill>
                      <a:schemeClr val="tx1"/>
                    </a:solidFill>
                  </a:rPr>
                  <a:t>Quiz:</a:t>
                </a:r>
                <a:r>
                  <a:rPr lang="en-US" dirty="0">
                    <a:solidFill>
                      <a:schemeClr val="tx1"/>
                    </a:solidFill>
                  </a:rPr>
                  <a:t> let’s suppose we have a sentence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it’s fixed. Our model will correctly guess each word with probability 1/5. What is perplexity of our model?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A79C9D-9ECD-E6CC-4AAF-9A86B65C6C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471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B1DC4F-FBC5-4F38-DB04-20EAE6CD9565}"/>
                  </a:ext>
                </a:extLst>
              </p:cNvPr>
              <p:cNvSpPr txBox="1"/>
              <p:nvPr/>
            </p:nvSpPr>
            <p:spPr>
              <a:xfrm>
                <a:off x="1231065" y="3887341"/>
                <a:ext cx="5330350" cy="1082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1/5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sup>
                    </m:sSup>
                    <m:r>
                      <a:rPr lang="en-US" sz="2400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</a:t>
                </a:r>
              </a:p>
              <a:p>
                <a:pPr algn="r"/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B1DC4F-FBC5-4F38-DB04-20EAE6CD9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065" y="3887341"/>
                <a:ext cx="5330350" cy="1082219"/>
              </a:xfrm>
              <a:prstGeom prst="rect">
                <a:avLst/>
              </a:prstGeom>
              <a:blipFill>
                <a:blip r:embed="rId3"/>
                <a:stretch>
                  <a:fillRect r="-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6EDB875-1BE3-8918-E42E-79BCC03A6453}"/>
              </a:ext>
            </a:extLst>
          </p:cNvPr>
          <p:cNvSpPr txBox="1"/>
          <p:nvPr/>
        </p:nvSpPr>
        <p:spPr>
          <a:xfrm>
            <a:off x="6762181" y="3996849"/>
            <a:ext cx="2191090" cy="926992"/>
          </a:xfrm>
          <a:prstGeom prst="wedgeRoundRectCallout">
            <a:avLst>
              <a:gd name="adj1" fmla="val -58518"/>
              <a:gd name="adj2" fmla="val 6776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1800" b="1" dirty="0">
                <a:latin typeface="Corbel" panose="020B0503020204020204" pitchFamily="34" charset="0"/>
                <a:cs typeface="Arial"/>
              </a:rPr>
              <a:t>Intuition:</a:t>
            </a:r>
            <a:r>
              <a:rPr lang="en-US" sz="1800" dirty="0">
                <a:latin typeface="Corbel" panose="020B0503020204020204" pitchFamily="34" charset="0"/>
                <a:cs typeface="Arial"/>
              </a:rPr>
              <a:t> the model is indecisive among 5 choices.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C3D3BE-1496-B273-6F15-A100ECA50CD8}"/>
                  </a:ext>
                </a:extLst>
              </p:cNvPr>
              <p:cNvSpPr txBox="1"/>
              <p:nvPr/>
            </p:nvSpPr>
            <p:spPr>
              <a:xfrm>
                <a:off x="1823324" y="2000702"/>
                <a:ext cx="5330350" cy="996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𝐏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  <a:p>
                <a:pPr algn="r"/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C3D3BE-1496-B273-6F15-A100ECA50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324" y="2000702"/>
                <a:ext cx="5330350" cy="996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3348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A1EB2-ED8F-7E23-B5A2-6CE8E6498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“Is Typesetting Mandatory?"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D5FB2-C1EB-110F-2216-C0BF5652BF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5AB8B9F-02F2-0BEE-C683-59275C309141}"/>
              </a:ext>
            </a:extLst>
          </p:cNvPr>
          <p:cNvSpPr txBox="1">
            <a:spLocks/>
          </p:cNvSpPr>
          <p:nvPr/>
        </p:nvSpPr>
        <p:spPr>
          <a:xfrm>
            <a:off x="311700" y="1366484"/>
            <a:ext cx="8520600" cy="3777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24A9976-8FA2-F8C1-9FBD-86C5836C809E}"/>
              </a:ext>
            </a:extLst>
          </p:cNvPr>
          <p:cNvSpPr txBox="1">
            <a:spLocks/>
          </p:cNvSpPr>
          <p:nvPr/>
        </p:nvSpPr>
        <p:spPr>
          <a:xfrm>
            <a:off x="464100" y="1552440"/>
            <a:ext cx="8520600" cy="3777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 back to Overleaf home and ”copy” the homework template. </a:t>
            </a: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F47CF22-872A-3920-2D0A-6EA7B7FDD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1" y="1017725"/>
            <a:ext cx="5213216" cy="334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9406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6A026-54CF-66E6-1758-A65C03FB8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Metric for Language Modeling: Perplexity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79C9D-9ECD-E6CC-4AAF-9A86B65C6C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Perplexity</a:t>
            </a:r>
            <a:r>
              <a:rPr lang="en-US" dirty="0"/>
              <a:t> is the inverse probability of the test set, normalized by the number of words: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74986E-09F5-C70D-1CE1-02748DA8DE0B}"/>
                  </a:ext>
                </a:extLst>
              </p:cNvPr>
              <p:cNvSpPr txBox="1"/>
              <p:nvPr/>
            </p:nvSpPr>
            <p:spPr>
              <a:xfrm>
                <a:off x="1691914" y="1699552"/>
                <a:ext cx="5330350" cy="3524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𝐏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240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𝐏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, …,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rad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nary>
                            <m:naryPr>
                              <m:chr m:val="∏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𝐏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&lt;</m:t>
                                          </m:r>
                                          <m:r>
                                            <a:rPr lang="en-US" sz="240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rad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  <a:p>
                <a:pPr algn="r"/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74986E-09F5-C70D-1CE1-02748DA8D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14" y="1699552"/>
                <a:ext cx="5330350" cy="3524747"/>
              </a:xfrm>
              <a:prstGeom prst="rect">
                <a:avLst/>
              </a:prstGeom>
              <a:blipFill>
                <a:blip r:embed="rId2"/>
                <a:stretch>
                  <a:fillRect b="-34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6F0BDF5-8A81-F389-CA31-22B55D4A152C}"/>
              </a:ext>
            </a:extLst>
          </p:cNvPr>
          <p:cNvSpPr txBox="1"/>
          <p:nvPr/>
        </p:nvSpPr>
        <p:spPr>
          <a:xfrm>
            <a:off x="7591710" y="3780221"/>
            <a:ext cx="13989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(the chain rule)</a:t>
            </a:r>
          </a:p>
        </p:txBody>
      </p:sp>
    </p:spTree>
    <p:extLst>
      <p:ext uri="{BB962C8B-B14F-4D97-AF65-F5344CB8AC3E}">
        <p14:creationId xmlns:p14="http://schemas.microsoft.com/office/powerpoint/2010/main" val="28460942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6A026-54CF-66E6-1758-A65C03FB8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Metric for Language Modeling: Perplexity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79C9D-9ECD-E6CC-4AAF-9A86B65C6C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Perplexity</a:t>
            </a:r>
            <a:r>
              <a:rPr lang="en-US" dirty="0"/>
              <a:t> for n-grams:</a:t>
            </a:r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r>
              <a:rPr lang="en-US" dirty="0"/>
              <a:t>Bi-grams: 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Tri-grams: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74986E-09F5-C70D-1CE1-02748DA8DE0B}"/>
                  </a:ext>
                </a:extLst>
              </p:cNvPr>
              <p:cNvSpPr txBox="1"/>
              <p:nvPr/>
            </p:nvSpPr>
            <p:spPr>
              <a:xfrm>
                <a:off x="1096458" y="1527666"/>
                <a:ext cx="6951083" cy="1529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nary>
                            <m:naryPr>
                              <m:chr m:val="∏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𝐏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rad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74986E-09F5-C70D-1CE1-02748DA8D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458" y="1527666"/>
                <a:ext cx="6951083" cy="1529201"/>
              </a:xfrm>
              <a:prstGeom prst="rect">
                <a:avLst/>
              </a:prstGeom>
              <a:blipFill>
                <a:blip r:embed="rId2"/>
                <a:stretch>
                  <a:fillRect t="-61983" b="-10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BC0901-035C-DC15-F617-91C96A1AFB88}"/>
                  </a:ext>
                </a:extLst>
              </p:cNvPr>
              <p:cNvSpPr txBox="1"/>
              <p:nvPr/>
            </p:nvSpPr>
            <p:spPr>
              <a:xfrm>
                <a:off x="1474264" y="3136424"/>
                <a:ext cx="6951083" cy="1529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nary>
                            <m:naryPr>
                              <m:chr m:val="∏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𝐏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sz="240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rad>
                    </m:oMath>
                  </m:oMathPara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BC0901-035C-DC15-F617-91C96A1AF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64" y="3136424"/>
                <a:ext cx="6951083" cy="1529201"/>
              </a:xfrm>
              <a:prstGeom prst="rect">
                <a:avLst/>
              </a:prstGeom>
              <a:blipFill>
                <a:blip r:embed="rId3"/>
                <a:stretch>
                  <a:fillRect t="-61983" b="-104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73575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6A026-54CF-66E6-1758-A65C03FB8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Metric for Language Modeling: Perplexity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79C9D-9ECD-E6CC-4AAF-9A86B65C6C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 practice, we prefer to use </a:t>
            </a:r>
            <a:r>
              <a:rPr lang="en-US" dirty="0">
                <a:solidFill>
                  <a:srgbClr val="C00000"/>
                </a:solidFill>
              </a:rPr>
              <a:t>log</a:t>
            </a:r>
            <a:r>
              <a:rPr lang="en-US" dirty="0"/>
              <a:t>-probabilities  </a:t>
            </a:r>
          </a:p>
          <a:p>
            <a:r>
              <a:rPr lang="en-US" dirty="0"/>
              <a:t>We can rewrite perplexity formula in terms of log-probs: 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B23C2-8D0C-6E37-8FEF-60AA1A20FC52}"/>
              </a:ext>
            </a:extLst>
          </p:cNvPr>
          <p:cNvSpPr txBox="1"/>
          <p:nvPr/>
        </p:nvSpPr>
        <p:spPr>
          <a:xfrm>
            <a:off x="4572000" y="3064033"/>
            <a:ext cx="3302608" cy="926992"/>
          </a:xfrm>
          <a:prstGeom prst="wedgeRoundRectCallout">
            <a:avLst>
              <a:gd name="adj1" fmla="val -21215"/>
              <a:gd name="adj2" fmla="val -77099"/>
              <a:gd name="adj3" fmla="val 16667"/>
            </a:avLst>
          </a:prstGeom>
          <a:solidFill>
            <a:srgbClr val="ECEEFD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165100" marR="157480" algn="ctr">
              <a:lnSpc>
                <a:spcPct val="101899"/>
              </a:lnSpc>
              <a:spcBef>
                <a:spcPts val="245"/>
              </a:spcBef>
            </a:pPr>
            <a:r>
              <a:rPr lang="en-US" sz="1800" dirty="0">
                <a:latin typeface="Corbel" panose="020B0503020204020204" pitchFamily="34" charset="0"/>
                <a:cs typeface="Arial"/>
              </a:rPr>
              <a:t>Can be interpreted as cross-entropy between LM prob and language prob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D0A39F-3037-3541-AB7E-1DABE5B62082}"/>
                  </a:ext>
                </a:extLst>
              </p:cNvPr>
              <p:cNvSpPr txBox="1"/>
              <p:nvPr/>
            </p:nvSpPr>
            <p:spPr>
              <a:xfrm>
                <a:off x="468966" y="2110147"/>
                <a:ext cx="8539456" cy="615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sz="240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𝐏</m:t>
                            </m:r>
                            <m:d>
                              <m:dPr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D0A39F-3037-3541-AB7E-1DABE5B62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66" y="2110147"/>
                <a:ext cx="8539456" cy="615874"/>
              </a:xfrm>
              <a:prstGeom prst="rect">
                <a:avLst/>
              </a:prstGeom>
              <a:blipFill>
                <a:blip r:embed="rId2"/>
                <a:stretch>
                  <a:fillRect l="-445" t="-83673" r="-445" b="-13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747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6A026-54CF-66E6-1758-A65C03FB8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Metric for Language Modeling: Perplexity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A79C9D-9ECD-E6CC-4AAF-9A86B65C6CD1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dirty="0"/>
                  <a:t>In practice, we prefer to use </a:t>
                </a:r>
                <a:r>
                  <a:rPr lang="en-US" dirty="0">
                    <a:solidFill>
                      <a:srgbClr val="C00000"/>
                    </a:solidFill>
                  </a:rPr>
                  <a:t>log</a:t>
                </a:r>
                <a:r>
                  <a:rPr lang="en-US" dirty="0"/>
                  <a:t>-probabilities  </a:t>
                </a:r>
              </a:p>
              <a:p>
                <a:r>
                  <a:rPr lang="en-US" dirty="0"/>
                  <a:t>We can rewrite perplexity formula in terms of log-probs: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solidFill>
                      <a:schemeClr val="tx1"/>
                    </a:solidFill>
                  </a:rPr>
                  <a:t>Quiz:</a:t>
                </a:r>
                <a:r>
                  <a:rPr lang="en-US" dirty="0">
                    <a:solidFill>
                      <a:schemeClr val="tx1"/>
                    </a:solidFill>
                  </a:rPr>
                  <a:t> let’s suppose we have a sentence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it’s fixed. Our model will correctly guess each word with probability 1/5. What is perplexity of our model?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A79C9D-9ECD-E6CC-4AAF-9A86B65C6C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471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EF05D3-6670-2EBA-176D-2715BF8A4ABF}"/>
                  </a:ext>
                </a:extLst>
              </p:cNvPr>
              <p:cNvSpPr txBox="1"/>
              <p:nvPr/>
            </p:nvSpPr>
            <p:spPr>
              <a:xfrm>
                <a:off x="468966" y="2110147"/>
                <a:ext cx="8539456" cy="615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sz="240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𝐏</m:t>
                            </m:r>
                            <m:d>
                              <m:dPr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EF05D3-6670-2EBA-176D-2715BF8A4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66" y="2110147"/>
                <a:ext cx="8539456" cy="615874"/>
              </a:xfrm>
              <a:prstGeom prst="rect">
                <a:avLst/>
              </a:prstGeom>
              <a:blipFill>
                <a:blip r:embed="rId3"/>
                <a:stretch>
                  <a:fillRect l="-445" t="-83673" r="-445" b="-13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412CF7-D0F1-A13B-53BF-7872F2F58B86}"/>
                  </a:ext>
                </a:extLst>
              </p:cNvPr>
              <p:cNvSpPr txBox="1"/>
              <p:nvPr/>
            </p:nvSpPr>
            <p:spPr>
              <a:xfrm>
                <a:off x="468966" y="4033226"/>
                <a:ext cx="8206068" cy="6202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800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i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800" i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1800" i="0">
                              <a:latin typeface="Cambria Math" panose="02040503050406030204" pitchFamily="18" charset="0"/>
                            </a:rPr>
                            <m:t>+…</m:t>
                          </m:r>
                          <m: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i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800" i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</m:d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=5 </m:t>
                      </m:r>
                    </m:oMath>
                  </m:oMathPara>
                </a14:m>
                <a:endParaRPr lang="en-US" sz="18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412CF7-D0F1-A13B-53BF-7872F2F58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66" y="4033226"/>
                <a:ext cx="8206068" cy="620234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189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8F81-CFE1-A3B6-3A65-CD3A8D22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Metric for Language Modeling: </a:t>
            </a:r>
            <a:r>
              <a:rPr lang="en-US" dirty="0">
                <a:solidFill>
                  <a:srgbClr val="C00000"/>
                </a:solidFill>
              </a:rPr>
              <a:t>Edge Cases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8DE51F-4685-7B9E-1C3F-0EABE3033B29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>
                <a:normAutofit/>
              </a:bodyPr>
              <a:lstStyle/>
              <a:p>
                <a:pPr marL="457200" lvl="1" indent="0">
                  <a:lnSpc>
                    <a:spcPct val="100000"/>
                  </a:lnSpc>
                  <a:buNone/>
                </a:pPr>
                <a:endParaRPr lang="en-US" sz="1800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US" sz="1800" b="0" i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200" dirty="0">
                    <a:latin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</m:oMath>
                </a14:m>
                <a:r>
                  <a:rPr lang="en-US" sz="2200" b="0" i="0" dirty="0">
                    <a:latin typeface="Cambria Math" panose="02040503050406030204" pitchFamily="18" charset="0"/>
                  </a:rPr>
                  <a:t> </a:t>
                </a:r>
                <a:r>
                  <a:rPr lang="en-US" sz="2200" b="0" i="0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uninformative</a:t>
                </a:r>
                <a:r>
                  <a:rPr lang="en-US" sz="2200" b="0" i="0" dirty="0">
                    <a:latin typeface="Cambria Math" panose="02040503050406030204" pitchFamily="18" charset="0"/>
                  </a:rPr>
                  <a:t>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br>
                  <a:rPr lang="en-US" sz="2200" b="0" i="0" dirty="0">
                    <a:latin typeface="Cambria Math" panose="02040503050406030204" pitchFamily="18" charset="0"/>
                  </a:rPr>
                </a:br>
                <a:endParaRPr lang="en-US" sz="2200" b="0" i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200" dirty="0">
                    <a:latin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</m:oMath>
                </a14:m>
                <a:r>
                  <a:rPr lang="en-US" sz="2200" dirty="0">
                    <a:latin typeface="Cambria Math" panose="02040503050406030204" pitchFamily="18" charset="0"/>
                  </a:rPr>
                  <a:t> is </a:t>
                </a:r>
                <a:r>
                  <a:rPr lang="en-US" sz="2200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exact</a:t>
                </a:r>
                <a:r>
                  <a:rPr lang="en-US" sz="2200" dirty="0">
                    <a:latin typeface="Cambria Math" panose="02040503050406030204" pitchFamily="18" charset="0"/>
                  </a:rPr>
                  <a:t>: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8DE51F-4685-7B9E-1C3F-0EABE3033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3"/>
                <a:stretch>
                  <a:fillRect l="-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5AD647-92DB-FC04-FCED-D6F1E45C17BD}"/>
                  </a:ext>
                </a:extLst>
              </p:cNvPr>
              <p:cNvSpPr txBox="1"/>
              <p:nvPr/>
            </p:nvSpPr>
            <p:spPr>
              <a:xfrm>
                <a:off x="2211152" y="2194651"/>
                <a:ext cx="6803674" cy="6503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000" smtClean="0">
                        <a:latin typeface="Cambria Math" panose="02040503050406030204" pitchFamily="18" charset="0"/>
                      </a:rPr>
                      <m:t>  ⇒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</m:d>
                              </m:den>
                            </m:f>
                          </m:e>
                        </m:func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2000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5AD647-92DB-FC04-FCED-D6F1E45C1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152" y="2194651"/>
                <a:ext cx="6803674" cy="650371"/>
              </a:xfrm>
              <a:prstGeom prst="rect">
                <a:avLst/>
              </a:prstGeom>
              <a:blipFill>
                <a:blip r:embed="rId4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8C625C-04A4-FF20-618C-3399DE85E1CF}"/>
                  </a:ext>
                </a:extLst>
              </p:cNvPr>
              <p:cNvSpPr txBox="1"/>
              <p:nvPr/>
            </p:nvSpPr>
            <p:spPr>
              <a:xfrm>
                <a:off x="2381821" y="3098850"/>
                <a:ext cx="6736111" cy="5130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smtClean="0">
                        <a:latin typeface="Cambria Math" panose="02040503050406030204" pitchFamily="18" charset="0"/>
                      </a:rPr>
                      <m:t>=1  ⇒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func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200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8C625C-04A4-FF20-618C-3399DE85E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821" y="3098850"/>
                <a:ext cx="6736111" cy="513089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5B876CA-4448-6BD5-CC8E-2FB3C41D2809}"/>
              </a:ext>
            </a:extLst>
          </p:cNvPr>
          <p:cNvSpPr/>
          <p:nvPr/>
        </p:nvSpPr>
        <p:spPr>
          <a:xfrm>
            <a:off x="787051" y="3993505"/>
            <a:ext cx="4754757" cy="740518"/>
          </a:xfrm>
          <a:prstGeom prst="roundRect">
            <a:avLst>
              <a:gd name="adj" fmla="val 5867"/>
            </a:avLst>
          </a:prstGeom>
          <a:solidFill>
            <a:srgbClr val="DCEC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i="1" dirty="0">
                <a:latin typeface="Corbel" panose="020B0503020204020204" pitchFamily="34" charset="0"/>
              </a:rPr>
              <a:t>Perplexity is a measure of model’s </a:t>
            </a:r>
            <a:r>
              <a:rPr lang="en-US" sz="1800" i="1" dirty="0">
                <a:solidFill>
                  <a:srgbClr val="C00000"/>
                </a:solidFill>
                <a:latin typeface="Corbel" panose="020B0503020204020204" pitchFamily="34" charset="0"/>
              </a:rPr>
              <a:t>uncertainty about next word </a:t>
            </a:r>
            <a:r>
              <a:rPr lang="en-US" sz="1800" i="1" dirty="0">
                <a:latin typeface="Corbel" panose="020B0503020204020204" pitchFamily="34" charset="0"/>
              </a:rPr>
              <a:t>(aka </a:t>
            </a:r>
            <a:r>
              <a:rPr lang="en-US" sz="1800" i="1" dirty="0">
                <a:solidFill>
                  <a:srgbClr val="C00000"/>
                </a:solidFill>
                <a:latin typeface="Corbel" panose="020B0503020204020204" pitchFamily="34" charset="0"/>
              </a:rPr>
              <a:t>”average branching factor”</a:t>
            </a:r>
            <a:r>
              <a:rPr lang="en-US" sz="1800" i="1" dirty="0">
                <a:latin typeface="Corbel" panose="020B0503020204020204" pitchFamily="34" charset="0"/>
              </a:rPr>
              <a:t>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B63110A-58E7-E753-FFB5-A072C7550C44}"/>
              </a:ext>
            </a:extLst>
          </p:cNvPr>
          <p:cNvSpPr/>
          <p:nvPr/>
        </p:nvSpPr>
        <p:spPr>
          <a:xfrm>
            <a:off x="6436746" y="3991025"/>
            <a:ext cx="2097024" cy="742998"/>
          </a:xfrm>
          <a:prstGeom prst="roundRect">
            <a:avLst>
              <a:gd name="adj" fmla="val 5867"/>
            </a:avLst>
          </a:prstGeom>
          <a:solidFill>
            <a:srgbClr val="DCEC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i="1" dirty="0">
                <a:latin typeface="Corbel" panose="020B0503020204020204" pitchFamily="34" charset="0"/>
              </a:rPr>
              <a:t>Perplexity ranges  between </a:t>
            </a:r>
            <a:r>
              <a:rPr lang="en-US" sz="1800" i="1" dirty="0">
                <a:solidFill>
                  <a:srgbClr val="C00000"/>
                </a:solidFill>
                <a:latin typeface="Corbel" panose="020B0503020204020204" pitchFamily="34" charset="0"/>
              </a:rPr>
              <a:t>1 </a:t>
            </a:r>
            <a:r>
              <a:rPr lang="en-US" sz="1800" i="1" dirty="0">
                <a:latin typeface="Corbel" panose="020B0503020204020204" pitchFamily="34" charset="0"/>
              </a:rPr>
              <a:t>and</a:t>
            </a:r>
            <a:r>
              <a:rPr lang="en-US" sz="1800" i="1" dirty="0">
                <a:solidFill>
                  <a:srgbClr val="C00000"/>
                </a:solidFill>
                <a:latin typeface="Corbel" panose="020B0503020204020204" pitchFamily="34" charset="0"/>
              </a:rPr>
              <a:t> |V|</a:t>
            </a:r>
            <a:r>
              <a:rPr lang="en-US" sz="1800" i="1" dirty="0">
                <a:latin typeface="Corbel" panose="020B0503020204020204" pitchFamily="34" charset="0"/>
              </a:rPr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D304BD-4909-6AF3-7CF6-6A07538F2BE8}"/>
                  </a:ext>
                </a:extLst>
              </p:cNvPr>
              <p:cNvSpPr txBox="1"/>
              <p:nvPr/>
            </p:nvSpPr>
            <p:spPr>
              <a:xfrm>
                <a:off x="474440" y="1091251"/>
                <a:ext cx="8539456" cy="615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panose="02040503050406030204" pitchFamily="18" charset="0"/>
                      </a:rPr>
                      <m:t>ppl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sz="240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latin typeface="Corbel" panose="020B0503020204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𝐏</m:t>
                            </m:r>
                            <m:d>
                              <m:dPr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sz="24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D304BD-4909-6AF3-7CF6-6A07538F2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40" y="1091251"/>
                <a:ext cx="8539456" cy="615874"/>
              </a:xfrm>
              <a:prstGeom prst="rect">
                <a:avLst/>
              </a:prstGeom>
              <a:blipFill>
                <a:blip r:embed="rId6"/>
                <a:stretch>
                  <a:fillRect l="-594" t="-80000" r="-446" b="-1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401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  <p:bldP spid="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B1446-A242-68A2-2963-4A7B8031F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Lower perplexity == Better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AD2CD-D516-6106-59AB-C46FF63A17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Training on 38 million words, test 1.5 million words, Wall Street Journal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61074F7-FE36-980A-3911-CAE1DF7EEA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477624"/>
              </p:ext>
            </p:extLst>
          </p:nvPr>
        </p:nvGraphicFramePr>
        <p:xfrm>
          <a:off x="366856" y="2330221"/>
          <a:ext cx="8037960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09490">
                  <a:extLst>
                    <a:ext uri="{9D8B030D-6E8A-4147-A177-3AD203B41FA5}">
                      <a16:colId xmlns:a16="http://schemas.microsoft.com/office/drawing/2014/main" val="2350627623"/>
                    </a:ext>
                  </a:extLst>
                </a:gridCol>
                <a:gridCol w="2009490">
                  <a:extLst>
                    <a:ext uri="{9D8B030D-6E8A-4147-A177-3AD203B41FA5}">
                      <a16:colId xmlns:a16="http://schemas.microsoft.com/office/drawing/2014/main" val="2067441801"/>
                    </a:ext>
                  </a:extLst>
                </a:gridCol>
                <a:gridCol w="2009490">
                  <a:extLst>
                    <a:ext uri="{9D8B030D-6E8A-4147-A177-3AD203B41FA5}">
                      <a16:colId xmlns:a16="http://schemas.microsoft.com/office/drawing/2014/main" val="3076776766"/>
                    </a:ext>
                  </a:extLst>
                </a:gridCol>
                <a:gridCol w="2009490">
                  <a:extLst>
                    <a:ext uri="{9D8B030D-6E8A-4147-A177-3AD203B41FA5}">
                      <a16:colId xmlns:a16="http://schemas.microsoft.com/office/drawing/2014/main" val="9809061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FFFFF"/>
                          </a:solidFill>
                        </a:rPr>
                        <a:t>N-</a:t>
                      </a:r>
                      <a:r>
                        <a:rPr lang="en-US" sz="2400" b="1" spc="-50" dirty="0">
                          <a:solidFill>
                            <a:srgbClr val="FFFFFF"/>
                          </a:solidFill>
                        </a:rPr>
                        <a:t>gram </a:t>
                      </a:r>
                      <a:r>
                        <a:rPr lang="en-US" sz="2400" b="1" spc="-10" dirty="0">
                          <a:solidFill>
                            <a:srgbClr val="FFFFFF"/>
                          </a:solidFill>
                        </a:rPr>
                        <a:t>Order</a:t>
                      </a:r>
                      <a:endParaRPr lang="en-US" sz="2400" dirty="0">
                        <a:latin typeface="Trebuchet MS"/>
                        <a:cs typeface="Trebuchet M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Unigram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Bigram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Trigram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5085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spc="-10" dirty="0">
                          <a:latin typeface="Trebuchet MS"/>
                          <a:cs typeface="Trebuchet MS"/>
                        </a:rPr>
                        <a:t>Perplexity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pc="-25" dirty="0">
                          <a:latin typeface="Trebuchet MS"/>
                          <a:cs typeface="Trebuchet MS"/>
                        </a:rPr>
                        <a:t>962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pc="-25" dirty="0">
                          <a:latin typeface="Trebuchet MS"/>
                          <a:cs typeface="Trebuchet MS"/>
                        </a:rPr>
                        <a:t>170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pc="-25" dirty="0">
                          <a:latin typeface="Trebuchet MS"/>
                          <a:cs typeface="Trebuchet MS"/>
                        </a:rPr>
                        <a:t>109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209033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20ED4D3-C8D6-D6AD-A12B-C382A0898F16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[Mohit </a:t>
            </a:r>
            <a:r>
              <a:rPr lang="en-US" sz="1000" dirty="0" err="1">
                <a:latin typeface="Corbel" panose="020B0503020204020204" pitchFamily="34" charset="0"/>
              </a:rPr>
              <a:t>Iyyer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88498055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51543-5B6B-4723-D5D8-EFC27740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Should One Deal With Zeros?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DDCA69-FEBA-CDE7-83A4-CE0F5E8558AC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sz="1800" smtClean="0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8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ppl would go 🤯 !! (division by zero)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DDCA69-FEBA-CDE7-83A4-CE0F5E855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DD9AED-A457-4CBF-3FCF-93EFBC99B19C}"/>
                  </a:ext>
                </a:extLst>
              </p:cNvPr>
              <p:cNvSpPr txBox="1"/>
              <p:nvPr/>
            </p:nvSpPr>
            <p:spPr>
              <a:xfrm>
                <a:off x="1596093" y="1087035"/>
                <a:ext cx="5560319" cy="1529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ppl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nary>
                            <m:naryPr>
                              <m:chr m:val="∏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𝐏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&lt;</m:t>
                                          </m:r>
                                          <m:r>
                                            <a:rPr lang="en-US" sz="240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DD9AED-A457-4CBF-3FCF-93EFBC99B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093" y="1087035"/>
                <a:ext cx="5560319" cy="1529201"/>
              </a:xfrm>
              <a:prstGeom prst="rect">
                <a:avLst/>
              </a:prstGeom>
              <a:blipFill>
                <a:blip r:embed="rId3"/>
                <a:stretch>
                  <a:fillRect t="-61157" b="-10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99027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51543-5B6B-4723-D5D8-EFC27740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Should One Deal With Zeros?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DCA69-FEBA-CDE7-83A4-CE0F5E8558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Actually, how common are zero-probabilities? 🤔</a:t>
            </a:r>
          </a:p>
          <a:p>
            <a:r>
              <a:rPr lang="en-US" b="1" dirty="0">
                <a:solidFill>
                  <a:schemeClr val="tx1"/>
                </a:solidFill>
              </a:rPr>
              <a:t>Example:</a:t>
            </a:r>
            <a:r>
              <a:rPr lang="en-US" dirty="0">
                <a:solidFill>
                  <a:schemeClr val="tx1"/>
                </a:solidFill>
              </a:rPr>
              <a:t> Shakespeare as text corpus 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n=884,647 tokens (the length of Shakespeare writing), 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|V|=29,066 (the size vocab used by </a:t>
            </a:r>
            <a:r>
              <a:rPr lang="en-US" sz="1600" dirty="0" err="1">
                <a:solidFill>
                  <a:schemeClr val="tx1"/>
                </a:solidFill>
              </a:rPr>
              <a:t>Shakespear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Shakespeare produced ~300,000 bigrams 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Out of |V|^2= 844 million possible bigrams (some of them don’t make sense, but ok!)</a:t>
            </a:r>
          </a:p>
          <a:p>
            <a:r>
              <a:rPr lang="en-US" dirty="0">
                <a:solidFill>
                  <a:schemeClr val="tx1"/>
                </a:solidFill>
              </a:rPr>
              <a:t>So, </a:t>
            </a:r>
            <a:r>
              <a:rPr lang="en-US" dirty="0">
                <a:solidFill>
                  <a:srgbClr val="C00000"/>
                </a:solidFill>
              </a:rPr>
              <a:t>99.96%</a:t>
            </a:r>
            <a:r>
              <a:rPr lang="en-US" dirty="0">
                <a:solidFill>
                  <a:schemeClr val="tx1"/>
                </a:solidFill>
              </a:rPr>
              <a:t> of the possible bigrams are </a:t>
            </a:r>
            <a:r>
              <a:rPr lang="en-US" dirty="0">
                <a:solidFill>
                  <a:srgbClr val="C00000"/>
                </a:solidFill>
              </a:rPr>
              <a:t>never seen </a:t>
            </a:r>
            <a:r>
              <a:rPr lang="en-US" dirty="0">
                <a:solidFill>
                  <a:schemeClr val="tx1"/>
                </a:solidFill>
              </a:rPr>
              <a:t>(have zero entries in the table)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F6C711-1466-87F8-6A53-2024EEB8A8E1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[Mohit </a:t>
            </a:r>
            <a:r>
              <a:rPr lang="en-US" sz="1000" dirty="0" err="1">
                <a:latin typeface="Corbel" panose="020B0503020204020204" pitchFamily="34" charset="0"/>
              </a:rPr>
              <a:t>Iyyer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3897723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51543-5B6B-4723-D5D8-EFC27740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Should One Deal With Zeros?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DCA69-FEBA-CDE7-83A4-CE0F5E8558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200" b="1" dirty="0">
                <a:solidFill>
                  <a:schemeClr val="tx1"/>
                </a:solidFill>
              </a:rPr>
              <a:t>Training set:				Test set:</a:t>
            </a:r>
          </a:p>
          <a:p>
            <a:pPr marL="114300" indent="0">
              <a:buNone/>
            </a:pPr>
            <a:endParaRPr lang="en-US" sz="3200" b="1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F6C711-1466-87F8-6A53-2024EEB8A8E1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[Dan </a:t>
            </a:r>
            <a:r>
              <a:rPr lang="en-US" sz="1000" dirty="0" err="1">
                <a:latin typeface="Corbel" panose="020B0503020204020204" pitchFamily="34" charset="0"/>
              </a:rPr>
              <a:t>Jurafsky</a:t>
            </a:r>
            <a:r>
              <a:rPr lang="en-US" sz="1000" dirty="0">
                <a:latin typeface="Corbel" panose="020B0503020204020204" pitchFamily="34" charset="0"/>
              </a:rPr>
              <a:t>]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888136-34E7-8680-5DE2-39694A42BD13}"/>
              </a:ext>
            </a:extLst>
          </p:cNvPr>
          <p:cNvSpPr txBox="1"/>
          <p:nvPr/>
        </p:nvSpPr>
        <p:spPr>
          <a:xfrm>
            <a:off x="539332" y="2094696"/>
            <a:ext cx="453093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denied the allegations</a:t>
            </a:r>
          </a:p>
          <a:p>
            <a:pPr marL="11430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denied the reports</a:t>
            </a:r>
          </a:p>
          <a:p>
            <a:pPr marL="11430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denied the claims</a:t>
            </a:r>
          </a:p>
          <a:p>
            <a:pPr marL="11430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denied the request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7AC65B-FDAB-E7F2-1CF9-3533CE533EA8}"/>
              </a:ext>
            </a:extLst>
          </p:cNvPr>
          <p:cNvSpPr txBox="1"/>
          <p:nvPr/>
        </p:nvSpPr>
        <p:spPr>
          <a:xfrm>
            <a:off x="4971708" y="2412809"/>
            <a:ext cx="45309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denied the offer</a:t>
            </a:r>
          </a:p>
          <a:p>
            <a:pPr marL="11430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denied the load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B8009A-56D9-DF41-2892-C9F49A232826}"/>
              </a:ext>
            </a:extLst>
          </p:cNvPr>
          <p:cNvSpPr txBox="1"/>
          <p:nvPr/>
        </p:nvSpPr>
        <p:spPr>
          <a:xfrm>
            <a:off x="2195655" y="3837136"/>
            <a:ext cx="47526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Corbel" panose="020B0503020204020204" pitchFamily="34" charset="0"/>
              </a:rPr>
              <a:t>P</a:t>
            </a:r>
            <a:r>
              <a:rPr lang="en-US" sz="2800" dirty="0">
                <a:latin typeface="Corbel" panose="020B0503020204020204" pitchFamily="34" charset="0"/>
              </a:rPr>
              <a:t>(offer| denied the) = 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106927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51543-5B6B-4723-D5D8-EFC27740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Should One Deal With Zeros? Smoothing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8BBF0F-F003-339C-395D-B9B8DBE8AA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3" name="Content Placeholder 72" descr="Chart, bar chart&#10;&#10;Description automatically generated">
            <a:extLst>
              <a:ext uri="{FF2B5EF4-FFF2-40B4-BE49-F238E27FC236}">
                <a16:creationId xmlns:a16="http://schemas.microsoft.com/office/drawing/2014/main" id="{E9ECBC4B-0513-8DDE-31C6-D4055CA1380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661025" y="1393825"/>
            <a:ext cx="3482975" cy="3416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F6C711-1466-87F8-6A53-2024EEB8A8E1}"/>
              </a:ext>
            </a:extLst>
          </p:cNvPr>
          <p:cNvSpPr txBox="1"/>
          <p:nvPr/>
        </p:nvSpPr>
        <p:spPr>
          <a:xfrm>
            <a:off x="1906825" y="4860017"/>
            <a:ext cx="53303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orbel" panose="020B0503020204020204" pitchFamily="34" charset="0"/>
              </a:rPr>
              <a:t>[Dan Klein] 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3D6CC00D-78B0-A1AB-41D2-6A307549F62A}"/>
              </a:ext>
            </a:extLst>
          </p:cNvPr>
          <p:cNvSpPr txBox="1">
            <a:spLocks/>
          </p:cNvSpPr>
          <p:nvPr/>
        </p:nvSpPr>
        <p:spPr>
          <a:xfrm>
            <a:off x="175214" y="1152475"/>
            <a:ext cx="5053840" cy="3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rbel"/>
              <a:buChar char="●"/>
              <a:defRPr sz="18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●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○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rbel"/>
              <a:buChar char="■"/>
              <a:defRPr sz="1400" b="0" i="0" u="none" strike="noStrike" cap="none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When we have </a:t>
            </a:r>
            <a:r>
              <a:rPr lang="en-US" dirty="0">
                <a:solidFill>
                  <a:srgbClr val="C00000"/>
                </a:solidFill>
              </a:rPr>
              <a:t>sparse statistics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3 allegations, 2 reports, 1 claims, 1 request = 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7 total</a:t>
            </a:r>
          </a:p>
          <a:p>
            <a:pPr marL="114300" indent="0">
              <a:buNone/>
            </a:pP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Steal probability</a:t>
            </a:r>
            <a:r>
              <a:rPr lang="en-US" dirty="0">
                <a:solidFill>
                  <a:schemeClr val="tx1"/>
                </a:solidFill>
              </a:rPr>
              <a:t> mass to generalize better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2.5 allegations, 1.5 reports, 0.5 claims, 0.5 request, 2 other = 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7 total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4D342E9-2EA0-AC04-0757-84595E788ABF}"/>
                  </a:ext>
                </a:extLst>
              </p:cNvPr>
              <p:cNvSpPr txBox="1"/>
              <p:nvPr/>
            </p:nvSpPr>
            <p:spPr>
              <a:xfrm>
                <a:off x="5713631" y="1055169"/>
                <a:ext cx="286639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count</m:t>
                      </m:r>
                      <m:r>
                        <a:rPr lang="en-US" sz="16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1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“</m:t>
                      </m:r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denied</m:t>
                      </m:r>
                      <m:r>
                        <a:rPr lang="en-US" sz="1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16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”)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4D342E9-2EA0-AC04-0757-84595E788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631" y="1055169"/>
                <a:ext cx="2866398" cy="338554"/>
              </a:xfrm>
              <a:prstGeom prst="rect">
                <a:avLst/>
              </a:prstGeom>
              <a:blipFill>
                <a:blip r:embed="rId3"/>
                <a:stretch>
                  <a:fillRect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2365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A520-CFB2-75E8-3EAD-FDDB99657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Language Modeling: Chapter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E67F7-BFC3-5C68-93F5-C23BA66F36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Language modeling: definitions and history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Language modeling with counting </a:t>
            </a:r>
          </a:p>
          <a:p>
            <a:pPr>
              <a:buFont typeface="+mj-lt"/>
              <a:buAutoNum type="arabicPeriod"/>
            </a:pPr>
            <a:r>
              <a:rPr lang="en-US" dirty="0"/>
              <a:t>Measuring language modeling quality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Language Modeling with neural networks 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8998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N-Gram Language Models, A Historical Highlight </a:t>
            </a:r>
            <a:endParaRPr dirty="0"/>
          </a:p>
        </p:txBody>
      </p:sp>
      <p:sp>
        <p:nvSpPr>
          <p:cNvPr id="286" name="Google Shape;286;p47"/>
          <p:cNvSpPr txBox="1"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42900"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en" dirty="0"/>
              <a:t>Probabilistic n-gram models of text generation </a:t>
            </a:r>
            <a:r>
              <a:rPr lang="en" sz="14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Jelinek+ 1980’s, …]</a:t>
            </a:r>
            <a:endParaRPr lang="en" dirty="0"/>
          </a:p>
          <a:p>
            <a:pPr marL="914400" lvl="1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Applications: Speech Recognition, Machine Translation</a:t>
            </a:r>
          </a:p>
          <a:p>
            <a:pPr marL="914400" lvl="1" indent="-342900">
              <a:spcBef>
                <a:spcPts val="0"/>
              </a:spcBef>
              <a:buSzPts val="1800"/>
              <a:buChar char="●"/>
            </a:pPr>
            <a:endParaRPr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A577478-D1C1-D771-ED20-9A62BD810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830" y="1979077"/>
            <a:ext cx="7188926" cy="278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32160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18B2A-BB13-61B1-0EB4-DB39489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6E66B-A8E8-E4F4-C90B-3CF67DEDA3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Language Models (LM):</a:t>
            </a:r>
            <a:r>
              <a:rPr lang="en-US" dirty="0">
                <a:solidFill>
                  <a:schemeClr val="tx1"/>
                </a:solidFill>
              </a:rPr>
              <a:t> distributions over language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N-gram:</a:t>
            </a:r>
            <a:r>
              <a:rPr lang="en-US" dirty="0">
                <a:solidFill>
                  <a:schemeClr val="tx1"/>
                </a:solidFill>
              </a:rPr>
              <a:t> language modeling via counting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Challenge </a:t>
            </a:r>
            <a:r>
              <a:rPr lang="en-US" dirty="0">
                <a:solidFill>
                  <a:schemeClr val="tx1"/>
                </a:solidFill>
              </a:rPr>
              <a:t>with </a:t>
            </a:r>
            <a:r>
              <a:rPr lang="en-US" dirty="0">
                <a:solidFill>
                  <a:srgbClr val="C00000"/>
                </a:solidFill>
              </a:rPr>
              <a:t>large</a:t>
            </a:r>
            <a:r>
              <a:rPr lang="en-US" dirty="0">
                <a:solidFill>
                  <a:schemeClr val="tx1"/>
                </a:solidFill>
              </a:rPr>
              <a:t> N’s: </a:t>
            </a:r>
            <a:r>
              <a:rPr lang="en-US" dirty="0">
                <a:solidFill>
                  <a:srgbClr val="C00000"/>
                </a:solidFill>
              </a:rPr>
              <a:t>sparsity</a:t>
            </a:r>
            <a:r>
              <a:rPr lang="en-US" dirty="0">
                <a:solidFill>
                  <a:schemeClr val="tx1"/>
                </a:solidFill>
              </a:rPr>
              <a:t> problem — many zero counts/probs. </a:t>
            </a:r>
          </a:p>
          <a:p>
            <a:r>
              <a:rPr lang="en-US" dirty="0">
                <a:solidFill>
                  <a:srgbClr val="C00000"/>
                </a:solidFill>
              </a:rPr>
              <a:t>Challenge</a:t>
            </a:r>
            <a:r>
              <a:rPr lang="en-US" dirty="0">
                <a:solidFill>
                  <a:schemeClr val="tx1"/>
                </a:solidFill>
              </a:rPr>
              <a:t> with </a:t>
            </a:r>
            <a:r>
              <a:rPr lang="en-US" dirty="0">
                <a:solidFill>
                  <a:srgbClr val="C00000"/>
                </a:solidFill>
              </a:rPr>
              <a:t>small</a:t>
            </a:r>
            <a:r>
              <a:rPr lang="en-US" dirty="0">
                <a:solidFill>
                  <a:schemeClr val="tx1"/>
                </a:solidFill>
              </a:rPr>
              <a:t> N’s: not very informative and lack of long-range dependencies. 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8059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FB0A01-1557-717D-4063-9F9387CCA5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Beyond Counting: </a:t>
            </a:r>
          </a:p>
          <a:p>
            <a:r>
              <a:rPr lang="en-US" sz="3600" dirty="0"/>
              <a:t>Language Models with Neural Networks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3594B-05CE-3E05-90E6-197F5534014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1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Fixed-Window Neural LM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CBB357-581A-AEE8-334F-B64DF7996C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Given the embeddings of the context, predict the word on the right side. </a:t>
            </a:r>
          </a:p>
          <a:p>
            <a:pPr lvl="1"/>
            <a:r>
              <a:rPr lang="en-US" dirty="0"/>
              <a:t>Dropping the right context for simplicity -- not a fundamental limitation. </a:t>
            </a:r>
          </a:p>
          <a:p>
            <a:endParaRPr lang="en-US" dirty="0"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4753305" y="4073918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3028632" y="4085347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30BE311-72EF-FDB4-B344-A52ECC5DBAC8}"/>
              </a:ext>
            </a:extLst>
          </p:cNvPr>
          <p:cNvCxnSpPr>
            <a:stCxn id="11" idx="0"/>
            <a:endCxn id="13" idx="0"/>
          </p:cNvCxnSpPr>
          <p:nvPr/>
        </p:nvCxnSpPr>
        <p:spPr>
          <a:xfrm rot="16200000" flipV="1">
            <a:off x="5123895" y="3168976"/>
            <a:ext cx="5716" cy="1815599"/>
          </a:xfrm>
          <a:prstGeom prst="curvedConnector3">
            <a:avLst>
              <a:gd name="adj1" fmla="val 9123216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1512D110-D854-9BC4-2B54-873D891C8E92}"/>
              </a:ext>
            </a:extLst>
          </p:cNvPr>
          <p:cNvCxnSpPr>
            <a:cxnSpLocks/>
            <a:stCxn id="11" idx="0"/>
            <a:endCxn id="12" idx="0"/>
          </p:cNvCxnSpPr>
          <p:nvPr/>
        </p:nvCxnSpPr>
        <p:spPr>
          <a:xfrm rot="16200000" flipV="1">
            <a:off x="5573951" y="3619032"/>
            <a:ext cx="5716" cy="915487"/>
          </a:xfrm>
          <a:prstGeom prst="curvedConnector3">
            <a:avLst>
              <a:gd name="adj1" fmla="val 4099300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2245162" y="4085347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AC011FE-C113-9CDF-4F7C-0B0EA0E37A4E}"/>
              </a:ext>
            </a:extLst>
          </p:cNvPr>
          <p:cNvCxnSpPr>
            <a:cxnSpLocks/>
            <a:stCxn id="11" idx="0"/>
            <a:endCxn id="14" idx="0"/>
          </p:cNvCxnSpPr>
          <p:nvPr/>
        </p:nvCxnSpPr>
        <p:spPr>
          <a:xfrm rot="16200000" flipH="1" flipV="1">
            <a:off x="4678883" y="2729677"/>
            <a:ext cx="5713" cy="2705625"/>
          </a:xfrm>
          <a:prstGeom prst="curvedConnector3">
            <a:avLst>
              <a:gd name="adj1" fmla="val -10860949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11" idx="0"/>
            <a:endCxn id="25" idx="0"/>
          </p:cNvCxnSpPr>
          <p:nvPr/>
        </p:nvCxnSpPr>
        <p:spPr>
          <a:xfrm rot="16200000" flipH="1" flipV="1">
            <a:off x="4287148" y="2337942"/>
            <a:ext cx="5713" cy="3489095"/>
          </a:xfrm>
          <a:prstGeom prst="curvedConnector3">
            <a:avLst>
              <a:gd name="adj1" fmla="val -12385279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bject 13">
            <a:extLst>
              <a:ext uri="{FF2B5EF4-FFF2-40B4-BE49-F238E27FC236}">
                <a16:creationId xmlns:a16="http://schemas.microsoft.com/office/drawing/2014/main" id="{2D225A69-237B-41E4-328D-59E00232739C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40" name="object 15">
            <a:extLst>
              <a:ext uri="{FF2B5EF4-FFF2-40B4-BE49-F238E27FC236}">
                <a16:creationId xmlns:a16="http://schemas.microsoft.com/office/drawing/2014/main" id="{413806C5-B797-D2AD-A50C-D05043E5BAFB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41" name="object 16">
            <a:extLst>
              <a:ext uri="{FF2B5EF4-FFF2-40B4-BE49-F238E27FC236}">
                <a16:creationId xmlns:a16="http://schemas.microsoft.com/office/drawing/2014/main" id="{AB020CE1-B4D9-0C6C-2E41-0E5189BF2A5A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5474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Fixed-Window Neural LM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CBB357-581A-AEE8-334F-B64DF7996C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Given the embeddings of the context, predict the word on the right side. </a:t>
            </a:r>
          </a:p>
          <a:p>
            <a:pPr lvl="1"/>
            <a:r>
              <a:rPr lang="en-US" dirty="0"/>
              <a:t>Dropping the right context for simplicity -- not a fundamental limitation. </a:t>
            </a:r>
          </a:p>
          <a:p>
            <a:pPr lvl="1"/>
            <a:endParaRPr lang="en-US" dirty="0"/>
          </a:p>
          <a:p>
            <a:r>
              <a:rPr lang="en-US" dirty="0"/>
              <a:t>Discard anything beyond its context window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4753305" y="4073918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3028632" y="4085347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30BE311-72EF-FDB4-B344-A52ECC5DBAC8}"/>
              </a:ext>
            </a:extLst>
          </p:cNvPr>
          <p:cNvCxnSpPr>
            <a:stCxn id="11" idx="0"/>
            <a:endCxn id="13" idx="0"/>
          </p:cNvCxnSpPr>
          <p:nvPr/>
        </p:nvCxnSpPr>
        <p:spPr>
          <a:xfrm rot="16200000" flipV="1">
            <a:off x="5123895" y="3168976"/>
            <a:ext cx="5716" cy="1815599"/>
          </a:xfrm>
          <a:prstGeom prst="curvedConnector3">
            <a:avLst>
              <a:gd name="adj1" fmla="val 9123216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1512D110-D854-9BC4-2B54-873D891C8E92}"/>
              </a:ext>
            </a:extLst>
          </p:cNvPr>
          <p:cNvCxnSpPr>
            <a:cxnSpLocks/>
            <a:stCxn id="11" idx="0"/>
            <a:endCxn id="12" idx="0"/>
          </p:cNvCxnSpPr>
          <p:nvPr/>
        </p:nvCxnSpPr>
        <p:spPr>
          <a:xfrm rot="16200000" flipV="1">
            <a:off x="5573951" y="3619032"/>
            <a:ext cx="5716" cy="915487"/>
          </a:xfrm>
          <a:prstGeom prst="curvedConnector3">
            <a:avLst>
              <a:gd name="adj1" fmla="val 4099300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2245162" y="4085347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AC011FE-C113-9CDF-4F7C-0B0EA0E37A4E}"/>
              </a:ext>
            </a:extLst>
          </p:cNvPr>
          <p:cNvCxnSpPr>
            <a:cxnSpLocks/>
            <a:stCxn id="11" idx="0"/>
            <a:endCxn id="14" idx="0"/>
          </p:cNvCxnSpPr>
          <p:nvPr/>
        </p:nvCxnSpPr>
        <p:spPr>
          <a:xfrm rot="16200000" flipH="1" flipV="1">
            <a:off x="4678883" y="2729677"/>
            <a:ext cx="5713" cy="2705625"/>
          </a:xfrm>
          <a:prstGeom prst="curvedConnector3">
            <a:avLst>
              <a:gd name="adj1" fmla="val -10860949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11" idx="0"/>
            <a:endCxn id="25" idx="0"/>
          </p:cNvCxnSpPr>
          <p:nvPr/>
        </p:nvCxnSpPr>
        <p:spPr>
          <a:xfrm rot="16200000" flipH="1" flipV="1">
            <a:off x="4287148" y="2337942"/>
            <a:ext cx="5713" cy="3489095"/>
          </a:xfrm>
          <a:prstGeom prst="curvedConnector3">
            <a:avLst>
              <a:gd name="adj1" fmla="val -12385279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bject 13">
            <a:extLst>
              <a:ext uri="{FF2B5EF4-FFF2-40B4-BE49-F238E27FC236}">
                <a16:creationId xmlns:a16="http://schemas.microsoft.com/office/drawing/2014/main" id="{2D225A69-237B-41E4-328D-59E00232739C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40" name="object 15">
            <a:extLst>
              <a:ext uri="{FF2B5EF4-FFF2-40B4-BE49-F238E27FC236}">
                <a16:creationId xmlns:a16="http://schemas.microsoft.com/office/drawing/2014/main" id="{413806C5-B797-D2AD-A50C-D05043E5BAFB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41" name="object 16">
            <a:extLst>
              <a:ext uri="{FF2B5EF4-FFF2-40B4-BE49-F238E27FC236}">
                <a16:creationId xmlns:a16="http://schemas.microsoft.com/office/drawing/2014/main" id="{AB020CE1-B4D9-0C6C-2E41-0E5189BF2A5A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3" name="object 13">
            <a:extLst>
              <a:ext uri="{FF2B5EF4-FFF2-40B4-BE49-F238E27FC236}">
                <a16:creationId xmlns:a16="http://schemas.microsoft.com/office/drawing/2014/main" id="{C52D8CAF-0515-F1B9-031A-E172177E8680}"/>
              </a:ext>
            </a:extLst>
          </p:cNvPr>
          <p:cNvSpPr/>
          <p:nvPr/>
        </p:nvSpPr>
        <p:spPr>
          <a:xfrm>
            <a:off x="108366" y="4453965"/>
            <a:ext cx="190458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4" name="object 15">
            <a:extLst>
              <a:ext uri="{FF2B5EF4-FFF2-40B4-BE49-F238E27FC236}">
                <a16:creationId xmlns:a16="http://schemas.microsoft.com/office/drawing/2014/main" id="{6CDAE9AA-621B-2534-9CCA-F4E5BEB91251}"/>
              </a:ext>
            </a:extLst>
          </p:cNvPr>
          <p:cNvSpPr txBox="1"/>
          <p:nvPr/>
        </p:nvSpPr>
        <p:spPr>
          <a:xfrm>
            <a:off x="763776" y="4523677"/>
            <a:ext cx="611805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solidFill>
                  <a:srgbClr val="C00000"/>
                </a:solidFill>
                <a:latin typeface="Corbel" panose="020B0503020204020204" pitchFamily="34" charset="0"/>
                <a:cs typeface="Calibri"/>
              </a:rPr>
              <a:t>discard</a:t>
            </a:r>
            <a:endParaRPr lang="en-US" sz="2025" spc="-17" baseline="1543" dirty="0">
              <a:solidFill>
                <a:srgbClr val="C00000"/>
              </a:solidFill>
              <a:latin typeface="Corbel" panose="020B0503020204020204" pitchFamily="34" charset="0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21673B-6E8D-7ADC-55F9-C3150C0ACC5B}"/>
              </a:ext>
            </a:extLst>
          </p:cNvPr>
          <p:cNvSpPr txBox="1"/>
          <p:nvPr/>
        </p:nvSpPr>
        <p:spPr>
          <a:xfrm>
            <a:off x="116609" y="4043306"/>
            <a:ext cx="20862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trike="sngStrike" dirty="0">
                <a:solidFill>
                  <a:srgbClr val="C00000"/>
                </a:solidFill>
                <a:latin typeface="Corbel" panose="020B0503020204020204" pitchFamily="34" charset="0"/>
              </a:rPr>
              <a:t>blah    blah    blah     blah     </a:t>
            </a:r>
          </a:p>
        </p:txBody>
      </p:sp>
    </p:spTree>
    <p:extLst>
      <p:ext uri="{BB962C8B-B14F-4D97-AF65-F5344CB8AC3E}">
        <p14:creationId xmlns:p14="http://schemas.microsoft.com/office/powerpoint/2010/main" val="14540036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Fixed-Window Neural LM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6CBB357-581A-AEE8-334F-B64DF7996C72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dirty="0"/>
                  <a:t>Given the embeddings of the </a:t>
                </a:r>
                <a:r>
                  <a:rPr lang="en-US" dirty="0">
                    <a:solidFill>
                      <a:srgbClr val="E400D9"/>
                    </a:solidFill>
                  </a:rPr>
                  <a:t>context</a:t>
                </a:r>
                <a:r>
                  <a:rPr lang="en-US" dirty="0"/>
                  <a:t>, predict a </a:t>
                </a:r>
                <a:r>
                  <a:rPr lang="en-US" dirty="0">
                    <a:solidFill>
                      <a:srgbClr val="C00000"/>
                    </a:solidFill>
                  </a:rPr>
                  <a:t>target word </a:t>
                </a:r>
                <a:r>
                  <a:rPr lang="en-US" dirty="0"/>
                  <a:t>on the right side. </a:t>
                </a:r>
              </a:p>
              <a:p>
                <a:pPr lvl="1"/>
                <a:r>
                  <a:rPr lang="en-US" dirty="0"/>
                  <a:t>Dropping the right context for simplicity -- not a fundamental limitation. </a:t>
                </a:r>
              </a:p>
              <a:p>
                <a:r>
                  <a:rPr lang="en-US" dirty="0"/>
                  <a:t>Training this model is basically optimizing its parameters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6C7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such that it assigns </a:t>
                </a:r>
                <a:br>
                  <a:rPr lang="en-US" dirty="0"/>
                </a:br>
                <a:r>
                  <a:rPr lang="en-US" dirty="0"/>
                  <a:t>high probability to the </a:t>
                </a:r>
                <a:r>
                  <a:rPr lang="en-US" dirty="0">
                    <a:solidFill>
                      <a:srgbClr val="C00000"/>
                    </a:solidFill>
                  </a:rPr>
                  <a:t>target word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6CBB357-581A-AEE8-334F-B64DF7996C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471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4813532" y="408248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2994919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2165666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2158395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2165666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299491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3918657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488730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E26337-DADC-6028-F7CB-2E7D0CEA24F3}"/>
                  </a:ext>
                </a:extLst>
              </p:cNvPr>
              <p:cNvSpPr txBox="1"/>
              <p:nvPr/>
            </p:nvSpPr>
            <p:spPr>
              <a:xfrm>
                <a:off x="5624141" y="3070559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0006C7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E26337-DADC-6028-F7CB-2E7D0CEA2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141" y="3070559"/>
                <a:ext cx="627074" cy="492443"/>
              </a:xfrm>
              <a:prstGeom prst="rect">
                <a:avLst/>
              </a:prstGeom>
              <a:blipFill>
                <a:blip r:embed="rId4"/>
                <a:stretch>
                  <a:fillRect l="-6000" t="-2500" r="-26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5400000">
            <a:off x="2987648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3908299" y="3763263"/>
            <a:ext cx="621307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4868509" y="3763394"/>
            <a:ext cx="629878" cy="83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2906847" y="3623985"/>
            <a:ext cx="1713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54" name="Rounded Rectangular Callout 53">
            <a:extLst>
              <a:ext uri="{FF2B5EF4-FFF2-40B4-BE49-F238E27FC236}">
                <a16:creationId xmlns:a16="http://schemas.microsoft.com/office/drawing/2014/main" id="{5663F002-0D23-1DC7-BEE3-263EA9978632}"/>
              </a:ext>
            </a:extLst>
          </p:cNvPr>
          <p:cNvSpPr/>
          <p:nvPr/>
        </p:nvSpPr>
        <p:spPr>
          <a:xfrm>
            <a:off x="4599095" y="2477129"/>
            <a:ext cx="1860737" cy="549668"/>
          </a:xfrm>
          <a:prstGeom prst="wedgeRoundRectCallout">
            <a:avLst>
              <a:gd name="adj1" fmla="val 20972"/>
              <a:gd name="adj2" fmla="val 6575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Trainable parameters of neural network </a:t>
            </a:r>
          </a:p>
        </p:txBody>
      </p:sp>
      <p:pic>
        <p:nvPicPr>
          <p:cNvPr id="57" name="Picture 2" descr="Word frequency in titles of all articles with Frequency &gt;= 10 Figure 2... |  Download Scientific Diagram">
            <a:extLst>
              <a:ext uri="{FF2B5EF4-FFF2-40B4-BE49-F238E27FC236}">
                <a16:creationId xmlns:a16="http://schemas.microsoft.com/office/drawing/2014/main" id="{6AF7D0C2-94B8-71A7-1E53-6E06ADD76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4" t="8585" r="65769" b="30524"/>
          <a:stretch/>
        </p:blipFill>
        <p:spPr bwMode="auto">
          <a:xfrm rot="5400000">
            <a:off x="7439037" y="2715768"/>
            <a:ext cx="1650003" cy="147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949FCE7-8DC4-E8D2-C066-EDB30B3CB653}"/>
              </a:ext>
            </a:extLst>
          </p:cNvPr>
          <p:cNvSpPr txBox="1"/>
          <p:nvPr/>
        </p:nvSpPr>
        <p:spPr>
          <a:xfrm>
            <a:off x="7219077" y="2302333"/>
            <a:ext cx="18483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rbel" panose="020B0503020204020204" pitchFamily="34" charset="0"/>
              </a:rPr>
              <a:t>P</a:t>
            </a:r>
            <a:r>
              <a:rPr lang="en-US" dirty="0">
                <a:latin typeface="Corbel" panose="020B0503020204020204" pitchFamily="34" charset="0"/>
              </a:rPr>
              <a:t>robs over vocabulary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B93308-28F7-23E4-49E5-F889A26F62E8}"/>
              </a:ext>
            </a:extLst>
          </p:cNvPr>
          <p:cNvSpPr txBox="1"/>
          <p:nvPr/>
        </p:nvSpPr>
        <p:spPr>
          <a:xfrm>
            <a:off x="6608833" y="2632865"/>
            <a:ext cx="953286" cy="1673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mat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into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ant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chair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6284185" y="3167148"/>
            <a:ext cx="553302" cy="387550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</a:t>
            </a:r>
            <a:r>
              <a:rPr lang="en-US" sz="1050" dirty="0" err="1">
                <a:latin typeface="Corbel" panose="020B0503020204020204" pitchFamily="34" charset="0"/>
              </a:rPr>
              <a:t>Bengio</a:t>
            </a:r>
            <a:r>
              <a:rPr lang="en-US" sz="1050" dirty="0">
                <a:latin typeface="Corbel" panose="020B0503020204020204" pitchFamily="34" charset="0"/>
              </a:rPr>
              <a:t> et al. 2003]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FB0049-39BE-4EAC-D036-F7CD8FF65033}"/>
                  </a:ext>
                </a:extLst>
              </p:cNvPr>
              <p:cNvSpPr txBox="1"/>
              <p:nvPr/>
            </p:nvSpPr>
            <p:spPr>
              <a:xfrm>
                <a:off x="1470627" y="3068362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 (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FB0049-39BE-4EAC-D036-F7CD8FF65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627" y="3068362"/>
                <a:ext cx="627074" cy="492443"/>
              </a:xfrm>
              <a:prstGeom prst="rect">
                <a:avLst/>
              </a:prstGeom>
              <a:blipFill>
                <a:blip r:embed="rId7"/>
                <a:stretch>
                  <a:fillRect l="-17647" t="-7500" r="-19608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12353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3DB4-67F1-457A-295C-A79488E3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Fixed-Window Neural LM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CBB357-581A-AEE8-334F-B64DF7996C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This is actually a pretty good model!  </a:t>
            </a:r>
          </a:p>
          <a:p>
            <a:r>
              <a:rPr lang="en-US" dirty="0"/>
              <a:t>It will also lay the foundation for the future models (recurrent nets, transformers, ...) </a:t>
            </a:r>
          </a:p>
          <a:p>
            <a:r>
              <a:rPr lang="en-US" dirty="0"/>
              <a:t>But first we need to figure out how to train neural networks! </a:t>
            </a: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7FB16E4-6739-2DBF-15E6-2FCDB8463093}"/>
              </a:ext>
            </a:extLst>
          </p:cNvPr>
          <p:cNvSpPr txBox="1"/>
          <p:nvPr/>
        </p:nvSpPr>
        <p:spPr>
          <a:xfrm>
            <a:off x="5671649" y="4079634"/>
            <a:ext cx="725805" cy="253435"/>
          </a:xfrm>
          <a:prstGeom prst="rect">
            <a:avLst/>
          </a:prstGeom>
          <a:solidFill>
            <a:srgbClr val="E44949"/>
          </a:solidFill>
        </p:spPr>
        <p:txBody>
          <a:bodyPr vert="horz" wrap="square" lIns="0" tIns="22384" rIns="0" bIns="0" rtlCol="0">
            <a:spAutoFit/>
          </a:bodyPr>
          <a:lstStyle/>
          <a:p>
            <a:pPr marL="212884">
              <a:spcBef>
                <a:spcPts val="176"/>
              </a:spcBef>
            </a:pPr>
            <a:r>
              <a:rPr sz="1500" spc="-11" dirty="0">
                <a:latin typeface="Corbel" panose="020B0503020204020204" pitchFamily="34" charset="0"/>
                <a:cs typeface="Calibri"/>
              </a:rPr>
              <a:t>into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62552B8-DDE1-8C4B-F39E-540F6341B7CA}"/>
              </a:ext>
            </a:extLst>
          </p:cNvPr>
          <p:cNvSpPr txBox="1"/>
          <p:nvPr/>
        </p:nvSpPr>
        <p:spPr>
          <a:xfrm>
            <a:off x="4813532" y="4082489"/>
            <a:ext cx="73152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turning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9DC00BB-77AC-A1E0-93D8-476E6EF621A1}"/>
              </a:ext>
            </a:extLst>
          </p:cNvPr>
          <p:cNvSpPr txBox="1"/>
          <p:nvPr/>
        </p:nvSpPr>
        <p:spPr>
          <a:xfrm>
            <a:off x="3787470" y="4073918"/>
            <a:ext cx="862965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latin typeface="Corbel" panose="020B0503020204020204" pitchFamily="34" charset="0"/>
                <a:cs typeface="Calibri"/>
              </a:rPr>
              <a:t>problems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9DC9FA5B-707C-3FCB-865A-4177FA509699}"/>
              </a:ext>
            </a:extLst>
          </p:cNvPr>
          <p:cNvSpPr txBox="1"/>
          <p:nvPr/>
        </p:nvSpPr>
        <p:spPr>
          <a:xfrm>
            <a:off x="2994919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our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487E0EA-221F-1366-C88D-AA55087C62F6}"/>
              </a:ext>
            </a:extLst>
          </p:cNvPr>
          <p:cNvSpPr/>
          <p:nvPr/>
        </p:nvSpPr>
        <p:spPr>
          <a:xfrm>
            <a:off x="2310938" y="4453965"/>
            <a:ext cx="3223713" cy="91445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42FBF3C8-72DA-2AE3-652E-69E289B38DAE}"/>
              </a:ext>
            </a:extLst>
          </p:cNvPr>
          <p:cNvSpPr txBox="1"/>
          <p:nvPr/>
        </p:nvSpPr>
        <p:spPr>
          <a:xfrm>
            <a:off x="2610193" y="4524508"/>
            <a:ext cx="4941943" cy="225383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9525" marR="3810">
              <a:lnSpc>
                <a:spcPts val="1583"/>
              </a:lnSpc>
              <a:spcBef>
                <a:spcPts val="158"/>
              </a:spcBef>
              <a:tabLst>
                <a:tab pos="1689259" algn="l"/>
                <a:tab pos="2656046" algn="l"/>
              </a:tabLst>
            </a:pPr>
            <a:r>
              <a:rPr lang="en-US" sz="1350" spc="-11" dirty="0">
                <a:latin typeface="Corbel" panose="020B0503020204020204" pitchFamily="34" charset="0"/>
                <a:cs typeface="Calibri"/>
              </a:rPr>
              <a:t>     </a:t>
            </a:r>
            <a:r>
              <a:rPr sz="1350" spc="-11" dirty="0">
                <a:latin typeface="Corbel" panose="020B0503020204020204" pitchFamily="34" charset="0"/>
                <a:cs typeface="Calibri"/>
              </a:rPr>
              <a:t>context</a:t>
            </a:r>
            <a:r>
              <a:rPr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words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4" dirty="0">
                <a:latin typeface="Corbel" panose="020B0503020204020204" pitchFamily="34" charset="0"/>
                <a:cs typeface="Calibri"/>
              </a:rPr>
              <a:t>in</a:t>
            </a:r>
            <a:r>
              <a:rPr lang="en-US" sz="1350" spc="8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window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of</a:t>
            </a:r>
            <a:r>
              <a:rPr lang="en-US" sz="1350" spc="4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1350" spc="-11" dirty="0">
                <a:latin typeface="Corbel" panose="020B0503020204020204" pitchFamily="34" charset="0"/>
                <a:cs typeface="Calibri"/>
              </a:rPr>
              <a:t>size</a:t>
            </a:r>
            <a:r>
              <a:rPr lang="en-US" sz="1350" spc="11" dirty="0">
                <a:latin typeface="Corbel" panose="020B0503020204020204" pitchFamily="34" charset="0"/>
                <a:cs typeface="Calibri"/>
              </a:rPr>
              <a:t> 4</a:t>
            </a:r>
            <a:r>
              <a:rPr lang="en-US" sz="1350" dirty="0">
                <a:latin typeface="Corbel" panose="020B0503020204020204" pitchFamily="34" charset="0"/>
                <a:cs typeface="Calibri"/>
              </a:rPr>
              <a:t> </a:t>
            </a:r>
            <a:r>
              <a:rPr sz="1350" spc="-8" dirty="0">
                <a:latin typeface="Corbel" panose="020B0503020204020204" pitchFamily="34" charset="0"/>
                <a:cs typeface="Calibri"/>
              </a:rPr>
              <a:t>	</a:t>
            </a:r>
            <a:r>
              <a:rPr lang="en-US" sz="1350" spc="-8" dirty="0">
                <a:latin typeface="Corbel" panose="020B0503020204020204" pitchFamily="34" charset="0"/>
                <a:cs typeface="Calibri"/>
              </a:rPr>
              <a:t>    </a:t>
            </a:r>
            <a:r>
              <a:rPr sz="2025" spc="11" baseline="1543" dirty="0">
                <a:latin typeface="Corbel" panose="020B0503020204020204" pitchFamily="34" charset="0"/>
                <a:cs typeface="Calibri"/>
              </a:rPr>
              <a:t> </a:t>
            </a:r>
            <a:r>
              <a:rPr lang="en-US" sz="2025" spc="11" baseline="1543" dirty="0">
                <a:latin typeface="Corbel" panose="020B0503020204020204" pitchFamily="34" charset="0"/>
                <a:cs typeface="Calibri"/>
              </a:rPr>
              <a:t>    target </a:t>
            </a:r>
            <a:r>
              <a:rPr lang="en-US" sz="2025" spc="-17" baseline="1543" dirty="0">
                <a:latin typeface="Corbel" panose="020B0503020204020204" pitchFamily="34" charset="0"/>
                <a:cs typeface="Calibri"/>
              </a:rPr>
              <a:t>word</a:t>
            </a: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F0000C1D-9AAA-E89C-210B-0212A2F736B8}"/>
              </a:ext>
            </a:extLst>
          </p:cNvPr>
          <p:cNvSpPr txBox="1"/>
          <p:nvPr/>
        </p:nvSpPr>
        <p:spPr>
          <a:xfrm>
            <a:off x="2165666" y="4067743"/>
            <a:ext cx="600590" cy="252473"/>
          </a:xfrm>
          <a:prstGeom prst="rect">
            <a:avLst/>
          </a:prstGeom>
          <a:solidFill>
            <a:srgbClr val="FFACF8"/>
          </a:solidFill>
        </p:spPr>
        <p:txBody>
          <a:bodyPr vert="horz" wrap="square" lIns="0" tIns="21431" rIns="0" bIns="0" rtlCol="0">
            <a:spAutoFit/>
          </a:bodyPr>
          <a:lstStyle/>
          <a:p>
            <a:pPr marL="68104" algn="ctr">
              <a:spcBef>
                <a:spcPts val="169"/>
              </a:spcBef>
            </a:pPr>
            <a:r>
              <a:rPr lang="en-US" sz="1500" dirty="0">
                <a:latin typeface="Corbel" panose="020B0503020204020204" pitchFamily="34" charset="0"/>
                <a:cs typeface="Calibri"/>
              </a:rPr>
              <a:t>and</a:t>
            </a:r>
            <a:endParaRPr sz="1500" dirty="0">
              <a:latin typeface="Corbel" panose="020B0503020204020204" pitchFamily="34" charset="0"/>
              <a:cs typeface="Calibri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B9F5F9B-DC09-4414-1E8D-A910C0555F58}"/>
              </a:ext>
            </a:extLst>
          </p:cNvPr>
          <p:cNvCxnSpPr>
            <a:cxnSpLocks/>
            <a:stCxn id="6" idx="2"/>
            <a:endCxn id="25" idx="0"/>
          </p:cNvCxnSpPr>
          <p:nvPr/>
        </p:nvCxnSpPr>
        <p:spPr>
          <a:xfrm rot="5400000">
            <a:off x="2158395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CAD4E7-CB28-E65F-8147-CCBBB26D7E6E}"/>
              </a:ext>
            </a:extLst>
          </p:cNvPr>
          <p:cNvSpPr/>
          <p:nvPr/>
        </p:nvSpPr>
        <p:spPr>
          <a:xfrm>
            <a:off x="2165666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B9C6D4-A513-5EC7-6CCB-2EA4CFE9DBF4}"/>
              </a:ext>
            </a:extLst>
          </p:cNvPr>
          <p:cNvSpPr/>
          <p:nvPr/>
        </p:nvSpPr>
        <p:spPr>
          <a:xfrm>
            <a:off x="299491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34219-5370-7FEA-E2C3-2A149D0ABA91}"/>
              </a:ext>
            </a:extLst>
          </p:cNvPr>
          <p:cNvSpPr/>
          <p:nvPr/>
        </p:nvSpPr>
        <p:spPr>
          <a:xfrm>
            <a:off x="3918657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EA24B-FE57-9120-84C6-7CC56FF38E45}"/>
              </a:ext>
            </a:extLst>
          </p:cNvPr>
          <p:cNvSpPr/>
          <p:nvPr/>
        </p:nvSpPr>
        <p:spPr>
          <a:xfrm>
            <a:off x="4887309" y="3243061"/>
            <a:ext cx="60059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u="none" dirty="0">
                <a:solidFill>
                  <a:schemeClr val="tx1"/>
                </a:solidFill>
                <a:latin typeface="Corbel" panose="020B0503020204020204" pitchFamily="34" charset="0"/>
              </a:rPr>
              <a:t>O O O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E26337-DADC-6028-F7CB-2E7D0CEA24F3}"/>
                  </a:ext>
                </a:extLst>
              </p:cNvPr>
              <p:cNvSpPr txBox="1"/>
              <p:nvPr/>
            </p:nvSpPr>
            <p:spPr>
              <a:xfrm>
                <a:off x="5624141" y="3070559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rgbClr val="0006C7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E26337-DADC-6028-F7CB-2E7D0CEA2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141" y="3070559"/>
                <a:ext cx="627074" cy="492443"/>
              </a:xfrm>
              <a:prstGeom prst="rect">
                <a:avLst/>
              </a:prstGeom>
              <a:blipFill>
                <a:blip r:embed="rId2"/>
                <a:stretch>
                  <a:fillRect l="-6000" t="-2500" r="-26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9593F31-247D-8006-E6DF-A6F75A365014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rot="5400000">
            <a:off x="2987648" y="3760177"/>
            <a:ext cx="61513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10F773-5BF7-A3D0-5FEC-E9D17924F6CE}"/>
              </a:ext>
            </a:extLst>
          </p:cNvPr>
          <p:cNvCxnSpPr>
            <a:cxnSpLocks/>
            <a:stCxn id="33" idx="2"/>
            <a:endCxn id="13" idx="0"/>
          </p:cNvCxnSpPr>
          <p:nvPr/>
        </p:nvCxnSpPr>
        <p:spPr>
          <a:xfrm rot="16200000" flipH="1">
            <a:off x="3908299" y="3763263"/>
            <a:ext cx="621307" cy="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C48592BC-A5EB-C3F3-D7DC-4E54BD39ED2A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rot="5400000">
            <a:off x="4868509" y="3763394"/>
            <a:ext cx="629878" cy="83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6">
            <a:extLst>
              <a:ext uri="{FF2B5EF4-FFF2-40B4-BE49-F238E27FC236}">
                <a16:creationId xmlns:a16="http://schemas.microsoft.com/office/drawing/2014/main" id="{309547D8-86E6-9C8E-69FF-C57204ADD227}"/>
              </a:ext>
            </a:extLst>
          </p:cNvPr>
          <p:cNvSpPr/>
          <p:nvPr/>
        </p:nvSpPr>
        <p:spPr>
          <a:xfrm>
            <a:off x="5734511" y="4465393"/>
            <a:ext cx="600075" cy="91445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50" dirty="0">
              <a:latin typeface="Corbel" panose="020B05030202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3B1CD3-1C8D-E3B2-2E7E-3942C2651905}"/>
              </a:ext>
            </a:extLst>
          </p:cNvPr>
          <p:cNvSpPr txBox="1"/>
          <p:nvPr/>
        </p:nvSpPr>
        <p:spPr>
          <a:xfrm>
            <a:off x="2906847" y="3623985"/>
            <a:ext cx="1713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spc="-11" dirty="0">
                <a:latin typeface="Corbel" panose="020B0503020204020204" pitchFamily="34" charset="0"/>
                <a:cs typeface="Calibri"/>
              </a:rPr>
              <a:t>lookup </a:t>
            </a:r>
            <a:r>
              <a:rPr lang="en-US" dirty="0">
                <a:latin typeface="Corbel" panose="020B0503020204020204" pitchFamily="34" charset="0"/>
              </a:rPr>
              <a:t>embeddings</a:t>
            </a:r>
          </a:p>
        </p:txBody>
      </p:sp>
      <p:sp>
        <p:nvSpPr>
          <p:cNvPr id="54" name="Rounded Rectangular Callout 53">
            <a:extLst>
              <a:ext uri="{FF2B5EF4-FFF2-40B4-BE49-F238E27FC236}">
                <a16:creationId xmlns:a16="http://schemas.microsoft.com/office/drawing/2014/main" id="{5663F002-0D23-1DC7-BEE3-263EA9978632}"/>
              </a:ext>
            </a:extLst>
          </p:cNvPr>
          <p:cNvSpPr/>
          <p:nvPr/>
        </p:nvSpPr>
        <p:spPr>
          <a:xfrm>
            <a:off x="4599095" y="2477129"/>
            <a:ext cx="1860737" cy="549668"/>
          </a:xfrm>
          <a:prstGeom prst="wedgeRoundRectCallout">
            <a:avLst>
              <a:gd name="adj1" fmla="val 20972"/>
              <a:gd name="adj2" fmla="val 6575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Trainable parameters of neural network </a:t>
            </a:r>
          </a:p>
        </p:txBody>
      </p:sp>
      <p:pic>
        <p:nvPicPr>
          <p:cNvPr id="57" name="Picture 2" descr="Word frequency in titles of all articles with Frequency &gt;= 10 Figure 2... |  Download Scientific Diagram">
            <a:extLst>
              <a:ext uri="{FF2B5EF4-FFF2-40B4-BE49-F238E27FC236}">
                <a16:creationId xmlns:a16="http://schemas.microsoft.com/office/drawing/2014/main" id="{6AF7D0C2-94B8-71A7-1E53-6E06ADD76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4" t="8585" r="65769" b="30524"/>
          <a:stretch/>
        </p:blipFill>
        <p:spPr bwMode="auto">
          <a:xfrm rot="5400000">
            <a:off x="7439037" y="2715768"/>
            <a:ext cx="1650003" cy="147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949FCE7-8DC4-E8D2-C066-EDB30B3CB653}"/>
              </a:ext>
            </a:extLst>
          </p:cNvPr>
          <p:cNvSpPr txBox="1"/>
          <p:nvPr/>
        </p:nvSpPr>
        <p:spPr>
          <a:xfrm>
            <a:off x="7219077" y="2302333"/>
            <a:ext cx="18483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rbel" panose="020B0503020204020204" pitchFamily="34" charset="0"/>
              </a:rPr>
              <a:t>P</a:t>
            </a:r>
            <a:r>
              <a:rPr lang="en-US" dirty="0">
                <a:latin typeface="Corbel" panose="020B0503020204020204" pitchFamily="34" charset="0"/>
              </a:rPr>
              <a:t>robs over vocabulary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B93308-28F7-23E4-49E5-F889A26F62E8}"/>
              </a:ext>
            </a:extLst>
          </p:cNvPr>
          <p:cNvSpPr txBox="1"/>
          <p:nvPr/>
        </p:nvSpPr>
        <p:spPr>
          <a:xfrm>
            <a:off x="6608833" y="2632865"/>
            <a:ext cx="953286" cy="1673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mat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into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ant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chair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B9F8540A-3473-597A-2691-F34FD21D9BE2}"/>
              </a:ext>
            </a:extLst>
          </p:cNvPr>
          <p:cNvSpPr/>
          <p:nvPr/>
        </p:nvSpPr>
        <p:spPr>
          <a:xfrm>
            <a:off x="6284185" y="3167148"/>
            <a:ext cx="553302" cy="387550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3694A1-60A6-BF65-0B45-951BAA1ED5B8}"/>
              </a:ext>
            </a:extLst>
          </p:cNvPr>
          <p:cNvSpPr txBox="1"/>
          <p:nvPr/>
        </p:nvSpPr>
        <p:spPr>
          <a:xfrm>
            <a:off x="1381655" y="4855675"/>
            <a:ext cx="6166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rbel" panose="020B0503020204020204" pitchFamily="34" charset="0"/>
              </a:rPr>
              <a:t>[</a:t>
            </a:r>
            <a:r>
              <a:rPr lang="en-US" sz="1050" dirty="0" err="1">
                <a:latin typeface="Corbel" panose="020B0503020204020204" pitchFamily="34" charset="0"/>
              </a:rPr>
              <a:t>Bengio</a:t>
            </a:r>
            <a:r>
              <a:rPr lang="en-US" sz="1050" dirty="0">
                <a:latin typeface="Corbel" panose="020B0503020204020204" pitchFamily="34" charset="0"/>
              </a:rPr>
              <a:t> et al. 2003]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A9B6B7-87E7-F03B-93B5-88C6790A6C9F}"/>
                  </a:ext>
                </a:extLst>
              </p:cNvPr>
              <p:cNvSpPr txBox="1"/>
              <p:nvPr/>
            </p:nvSpPr>
            <p:spPr>
              <a:xfrm>
                <a:off x="1470627" y="3068362"/>
                <a:ext cx="62707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 (</m:t>
                      </m:r>
                    </m:oMath>
                  </m:oMathPara>
                </a14:m>
                <a:endParaRPr lang="en-US" sz="3200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A9B6B7-87E7-F03B-93B5-88C6790A6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627" y="3068362"/>
                <a:ext cx="627074" cy="492443"/>
              </a:xfrm>
              <a:prstGeom prst="rect">
                <a:avLst/>
              </a:prstGeom>
              <a:blipFill>
                <a:blip r:embed="rId5"/>
                <a:stretch>
                  <a:fillRect l="-17647" t="-7500" r="-19608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003BEDC8-0A57-B190-FA19-5F24EA6DCA85}"/>
              </a:ext>
            </a:extLst>
          </p:cNvPr>
          <p:cNvSpPr/>
          <p:nvPr/>
        </p:nvSpPr>
        <p:spPr>
          <a:xfrm>
            <a:off x="229320" y="2202528"/>
            <a:ext cx="2409026" cy="882200"/>
          </a:xfrm>
          <a:prstGeom prst="wedgeRoundRectCallout">
            <a:avLst>
              <a:gd name="adj1" fmla="val -8181"/>
              <a:gd name="adj2" fmla="val 6343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do you build this function? 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E4D52A2-6CFF-EBF9-8DC9-3C5C5E447C83}"/>
              </a:ext>
            </a:extLst>
          </p:cNvPr>
          <p:cNvSpPr/>
          <p:nvPr/>
        </p:nvSpPr>
        <p:spPr>
          <a:xfrm>
            <a:off x="234805" y="3772409"/>
            <a:ext cx="2409026" cy="882200"/>
          </a:xfrm>
          <a:prstGeom prst="wedgeRoundRectCallout">
            <a:avLst>
              <a:gd name="adj1" fmla="val -7839"/>
              <a:gd name="adj2" fmla="val -6729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Neural Networks for rescue! </a:t>
            </a:r>
          </a:p>
        </p:txBody>
      </p:sp>
    </p:spTree>
    <p:extLst>
      <p:ext uri="{BB962C8B-B14F-4D97-AF65-F5344CB8AC3E}">
        <p14:creationId xmlns:p14="http://schemas.microsoft.com/office/powerpoint/2010/main" val="35832538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CCF30-9A59-2D87-F225-BE56F3769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2800" dirty="0"/>
              <a:t>From Counting (N-Gram) to Neural Models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DCB697-0623-A1D7-373B-A56B68D8E6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457200" indent="-342900"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en" dirty="0"/>
              <a:t>Probabilistic n-gram models of text generation </a:t>
            </a:r>
            <a:r>
              <a:rPr lang="en" sz="14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Jelinek+ 1980’s, …]</a:t>
            </a:r>
            <a:endParaRPr lang="en" dirty="0"/>
          </a:p>
          <a:p>
            <a:pPr marL="914400" lvl="1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Applications: Speech Recognition, Machine Translation</a:t>
            </a:r>
            <a:br>
              <a:rPr lang="en" dirty="0"/>
            </a:br>
            <a:endParaRPr lang="en" dirty="0"/>
          </a:p>
          <a:p>
            <a:pPr marL="457200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“Shallow” statistical/neural language models (2000’s) </a:t>
            </a:r>
            <a:r>
              <a:rPr lang="en" sz="14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Bengio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+ 1999 &amp; 2001, …]</a:t>
            </a:r>
            <a:endParaRPr lang="en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537D5147-BD71-6E19-DF46-C1972B64C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903" y="2617190"/>
            <a:ext cx="5642681" cy="2150073"/>
          </a:xfrm>
          <a:prstGeom prst="rect">
            <a:avLst/>
          </a:prstGeom>
        </p:spPr>
      </p:pic>
      <p:sp>
        <p:nvSpPr>
          <p:cNvPr id="5" name="Google Shape;312;p51">
            <a:extLst>
              <a:ext uri="{FF2B5EF4-FFF2-40B4-BE49-F238E27FC236}">
                <a16:creationId xmlns:a16="http://schemas.microsoft.com/office/drawing/2014/main" id="{429074D0-1C0C-30A8-52BB-C6ECE72EECF2}"/>
              </a:ext>
            </a:extLst>
          </p:cNvPr>
          <p:cNvSpPr txBox="1"/>
          <p:nvPr/>
        </p:nvSpPr>
        <p:spPr>
          <a:xfrm>
            <a:off x="573456" y="2974115"/>
            <a:ext cx="147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Corbel" panose="020B0503020204020204" pitchFamily="34" charset="0"/>
                <a:ea typeface="Source Sans Pro"/>
                <a:cs typeface="Source Sans Pro"/>
                <a:sym typeface="Source Sans Pro"/>
              </a:rPr>
              <a:t>NeurIPS</a:t>
            </a:r>
            <a:r>
              <a:rPr lang="en" dirty="0">
                <a:latin typeface="Corbel" panose="020B0503020204020204" pitchFamily="34" charset="0"/>
                <a:ea typeface="Source Sans Pro"/>
                <a:cs typeface="Source Sans Pro"/>
                <a:sym typeface="Source Sans Pro"/>
              </a:rPr>
              <a:t> 2000</a:t>
            </a:r>
            <a:endParaRPr dirty="0">
              <a:latin typeface="Corbel" panose="020B0503020204020204" pitchFamily="34" charset="0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1441816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B7F4B-4BAA-E746-DF47-AEA7A534B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1F2F6-1707-9AFB-A7BD-AF7FE5E15D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Language Modeling (LM)</a:t>
            </a:r>
            <a:r>
              <a:rPr lang="en-US" dirty="0"/>
              <a:t>, a useful predictive objective for language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Perplexity</a:t>
            </a:r>
            <a:r>
              <a:rPr lang="en-US" dirty="0"/>
              <a:t>, a measure of an LM’s predictive ability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N-gram models</a:t>
            </a:r>
            <a:r>
              <a:rPr lang="en-US" dirty="0"/>
              <a:t> (~1980 to early 2000’s),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Early instances of LMs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Difficult to scale to large window sizes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FFN-LMs </a:t>
            </a:r>
            <a:r>
              <a:rPr lang="en-US" dirty="0"/>
              <a:t>(early and mid-2000’s),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We will need in coming sessions that one can build these models with neural networks.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These will be effective predictive models based on feed-forward networks </a:t>
            </a:r>
          </a:p>
        </p:txBody>
      </p:sp>
    </p:spTree>
    <p:extLst>
      <p:ext uri="{BB962C8B-B14F-4D97-AF65-F5344CB8AC3E}">
        <p14:creationId xmlns:p14="http://schemas.microsoft.com/office/powerpoint/2010/main" val="304894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669BE6-2E2D-4008-F497-05C495D769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4800" dirty="0"/>
              <a:t>Language Modeling: Definitions and History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90100-8DA0-5A6A-F61E-A9CAFB136E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4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C8042C-E183-BE11-2A85-EA6CDF9D2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Language Modeling: Motivation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126508-163C-DB75-22EA-5D750FE116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Earlier we define </a:t>
            </a:r>
            <a:r>
              <a:rPr lang="en-US" sz="2400" b="1" dirty="0">
                <a:solidFill>
                  <a:srgbClr val="0070C0"/>
                </a:solidFill>
              </a:rPr>
              <a:t>Self-Supervised</a:t>
            </a:r>
            <a:r>
              <a:rPr lang="en-US" sz="2400" b="1" dirty="0"/>
              <a:t> </a:t>
            </a:r>
            <a:r>
              <a:rPr lang="en-US" sz="2400" dirty="0"/>
              <a:t>models as </a:t>
            </a:r>
            <a:r>
              <a:rPr lang="en-US" sz="2400" dirty="0">
                <a:latin typeface="Corbel" panose="020B0503020204020204" pitchFamily="34" charset="0"/>
              </a:rPr>
              <a:t>as </a:t>
            </a:r>
            <a:br>
              <a:rPr lang="en-US" sz="2400" dirty="0">
                <a:latin typeface="Corbel" panose="020B0503020204020204" pitchFamily="34" charset="0"/>
              </a:rPr>
            </a:br>
            <a:r>
              <a:rPr lang="en-US" sz="2400" dirty="0">
                <a:solidFill>
                  <a:srgbClr val="C00000"/>
                </a:solidFill>
                <a:latin typeface="Corbel" panose="020B0503020204020204" pitchFamily="34" charset="0"/>
              </a:rPr>
              <a:t>predictive models </a:t>
            </a:r>
            <a:r>
              <a:rPr lang="en-US" sz="2400" dirty="0">
                <a:latin typeface="Corbel" panose="020B0503020204020204" pitchFamily="34" charset="0"/>
              </a:rPr>
              <a:t>of the world! </a:t>
            </a:r>
            <a:br>
              <a:rPr lang="en-US" sz="2400" dirty="0">
                <a:latin typeface="Corbel" panose="020B0503020204020204" pitchFamily="34" charset="0"/>
              </a:rPr>
            </a:br>
            <a:endParaRPr lang="en-US" sz="2400" dirty="0">
              <a:latin typeface="Corbel" panose="020B0503020204020204" pitchFamily="34" charset="0"/>
            </a:endParaRPr>
          </a:p>
          <a:p>
            <a:r>
              <a:rPr lang="en-US" sz="2400" b="1" dirty="0"/>
              <a:t>Language model </a:t>
            </a:r>
            <a:r>
              <a:rPr lang="en-US" sz="2400" dirty="0"/>
              <a:t>are self-supervised, or predictive models of language. </a:t>
            </a:r>
          </a:p>
          <a:p>
            <a:endParaRPr lang="en-US" sz="2400" dirty="0"/>
          </a:p>
          <a:p>
            <a:r>
              <a:rPr lang="en-US" sz="2400" dirty="0"/>
              <a:t>Now the question is:</a:t>
            </a:r>
            <a:r>
              <a:rPr lang="en-US" sz="2400" b="1" dirty="0"/>
              <a:t> </a:t>
            </a:r>
            <a:r>
              <a:rPr lang="en-US" sz="2400" dirty="0"/>
              <a:t>how do you formulate and build them?</a:t>
            </a:r>
          </a:p>
          <a:p>
            <a:pPr marL="11430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8468805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3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4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5.xml><?xml version="1.0" encoding="utf-8"?>
<a:theme xmlns:a="http://schemas.openxmlformats.org/drawingml/2006/main" name="1_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A478289B-0551-445A-87D8-8747BC8109D2}"/>
    </a:ext>
  </a:extLst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3354</TotalTime>
  <Words>4359</Words>
  <Application>Microsoft Macintosh PowerPoint</Application>
  <PresentationFormat>On-screen Show (16:9)</PresentationFormat>
  <Paragraphs>668</Paragraphs>
  <Slides>78</Slides>
  <Notes>19</Notes>
  <HiddenSlides>2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78</vt:i4>
      </vt:variant>
    </vt:vector>
  </HeadingPairs>
  <TitlesOfParts>
    <vt:vector size="98" baseType="lpstr">
      <vt:lpstr>Times New Roman</vt:lpstr>
      <vt:lpstr>Trebuchet MS</vt:lpstr>
      <vt:lpstr>Roboto</vt:lpstr>
      <vt:lpstr>Merriweather Sans</vt:lpstr>
      <vt:lpstr>Arial</vt:lpstr>
      <vt:lpstr>Corbel</vt:lpstr>
      <vt:lpstr>Courier New</vt:lpstr>
      <vt:lpstr>Cambria Math</vt:lpstr>
      <vt:lpstr>Calibri</vt:lpstr>
      <vt:lpstr>Verdana</vt:lpstr>
      <vt:lpstr>Consolas</vt:lpstr>
      <vt:lpstr>Source Sans Pro</vt:lpstr>
      <vt:lpstr>Tahoma</vt:lpstr>
      <vt:lpstr>Source Serif Pro</vt:lpstr>
      <vt:lpstr>Wingdings</vt:lpstr>
      <vt:lpstr>Simple Light</vt:lpstr>
      <vt:lpstr>EP Presentation Theme - Simple</vt:lpstr>
      <vt:lpstr>1_EP Presentation Theme - Fancy</vt:lpstr>
      <vt:lpstr>2_EP Presentation Theme - Special</vt:lpstr>
      <vt:lpstr>1_EP Presentation Theme - Simple</vt:lpstr>
      <vt:lpstr>Language Modeling</vt:lpstr>
      <vt:lpstr>HW1 is released!  </vt:lpstr>
      <vt:lpstr>“My Colab Is Running Out of Memory” </vt:lpstr>
      <vt:lpstr>“Is Typesetting Mandatory?” No, but … </vt:lpstr>
      <vt:lpstr>“Is Typesetting Mandatory?"</vt:lpstr>
      <vt:lpstr>“Is Typesetting Mandatory?"</vt:lpstr>
      <vt:lpstr>Language Modeling: Chapter Plan </vt:lpstr>
      <vt:lpstr>PowerPoint Presentation</vt:lpstr>
      <vt:lpstr>Language Modeling: Motivation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Probability of Upcoming Word </vt:lpstr>
      <vt:lpstr>LMs as a Marginal Distribution</vt:lpstr>
      <vt:lpstr>LMs as Implicit Joint Distribution over Language </vt:lpstr>
      <vt:lpstr>Doing Things with Language Model </vt:lpstr>
      <vt:lpstr>Doing Things with Language Model (2)</vt:lpstr>
      <vt:lpstr>Doing Things with Language Model (3)</vt:lpstr>
      <vt:lpstr>Why Care About Language Modeling?</vt:lpstr>
      <vt:lpstr>You use Language Models every day! </vt:lpstr>
      <vt:lpstr>You use Language Models every day! </vt:lpstr>
      <vt:lpstr>You use Language Models every day! </vt:lpstr>
      <vt:lpstr>It Can be Misused Too … </vt:lpstr>
      <vt:lpstr>Summary </vt:lpstr>
      <vt:lpstr>PowerPoint Presentation</vt:lpstr>
      <vt:lpstr>The General  Language Modeling Problem</vt:lpstr>
      <vt:lpstr>PowerPoint Presentation</vt:lpstr>
      <vt:lpstr>PowerPoint Presentation</vt:lpstr>
      <vt:lpstr>Language Models: A History</vt:lpstr>
      <vt:lpstr>PowerPoint Presentation</vt:lpstr>
      <vt:lpstr>PowerPoint Presentation</vt:lpstr>
      <vt:lpstr>PowerPoint Presentation</vt:lpstr>
      <vt:lpstr>PowerPoint Presentation</vt:lpstr>
      <vt:lpstr>N-gram Language Models </vt:lpstr>
      <vt:lpstr>Pre-Computed N-Grams </vt:lpstr>
      <vt:lpstr>Pre-Computed N-Grams </vt:lpstr>
      <vt:lpstr>Pre-Computed N-Grams </vt:lpstr>
      <vt:lpstr>Pre-Computed N-Grams </vt:lpstr>
      <vt:lpstr>Generation from N-Gram Models</vt:lpstr>
      <vt:lpstr>Generation from N-Gram Models</vt:lpstr>
      <vt:lpstr>Generation from N-Gram Models</vt:lpstr>
      <vt:lpstr>Generation from N-Gram Models</vt:lpstr>
      <vt:lpstr>N-Gram Models in Practice</vt:lpstr>
      <vt:lpstr>Scaling N-Grams </vt:lpstr>
      <vt:lpstr>Aside: Computing N-Grams at Scale </vt:lpstr>
      <vt:lpstr>Summary </vt:lpstr>
      <vt:lpstr>PowerPoint Presentation</vt:lpstr>
      <vt:lpstr>Evaluating Language Models </vt:lpstr>
      <vt:lpstr>Evaluating Language Models </vt:lpstr>
      <vt:lpstr>Evaluating Language Models: Example</vt:lpstr>
      <vt:lpstr>Be Careful About Data Leakage! </vt:lpstr>
      <vt:lpstr>Evaluating Language Models: Intrinsic vs Extrinsic </vt:lpstr>
      <vt:lpstr>A Typical Machine Learning and Evaluation Protocol </vt:lpstr>
      <vt:lpstr>Evaluation Metric for Language Modeling: Perplexity</vt:lpstr>
      <vt:lpstr>Evaluation Metric for Language Modeling: Perplexity</vt:lpstr>
      <vt:lpstr>Evaluation Metric for Language Modeling: Perplexity</vt:lpstr>
      <vt:lpstr>Evaluation Metric for Language Modeling: Perplexity</vt:lpstr>
      <vt:lpstr>Evaluation Metric for Language Modeling: Perplexity</vt:lpstr>
      <vt:lpstr>Evaluation Metric for Language Modeling: Perplexity</vt:lpstr>
      <vt:lpstr>Evaluation Metric for Language Modeling: Edge Cases</vt:lpstr>
      <vt:lpstr>Lower perplexity == Better Model </vt:lpstr>
      <vt:lpstr>How Should One Deal With Zeros? </vt:lpstr>
      <vt:lpstr>How Should One Deal With Zeros? </vt:lpstr>
      <vt:lpstr>How Should One Deal With Zeros? </vt:lpstr>
      <vt:lpstr>How Should One Deal With Zeros? Smoothing </vt:lpstr>
      <vt:lpstr>N-Gram Language Models, A Historical Highlight </vt:lpstr>
      <vt:lpstr>Summary</vt:lpstr>
      <vt:lpstr>PowerPoint Presentation</vt:lpstr>
      <vt:lpstr>A Fixed-Window Neural LM</vt:lpstr>
      <vt:lpstr>A Fixed-Window Neural LM</vt:lpstr>
      <vt:lpstr>A Fixed-Window Neural LM</vt:lpstr>
      <vt:lpstr>A Fixed-Window Neural LM</vt:lpstr>
      <vt:lpstr>From Counting (N-Gram) to Neural Models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Daniel Khashabi</cp:lastModifiedBy>
  <cp:revision>34</cp:revision>
  <dcterms:modified xsi:type="dcterms:W3CDTF">2023-11-13T02:19:15Z</dcterms:modified>
</cp:coreProperties>
</file>